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8"/>
  </p:notesMasterIdLst>
  <p:sldIdLst>
    <p:sldId id="394" r:id="rId2"/>
    <p:sldId id="464" r:id="rId3"/>
    <p:sldId id="468" r:id="rId4"/>
    <p:sldId id="480" r:id="rId5"/>
    <p:sldId id="517" r:id="rId6"/>
    <p:sldId id="551" r:id="rId7"/>
    <p:sldId id="552" r:id="rId8"/>
    <p:sldId id="555" r:id="rId9"/>
    <p:sldId id="554" r:id="rId10"/>
    <p:sldId id="558" r:id="rId11"/>
    <p:sldId id="560" r:id="rId12"/>
    <p:sldId id="567" r:id="rId13"/>
    <p:sldId id="568" r:id="rId14"/>
    <p:sldId id="566" r:id="rId15"/>
    <p:sldId id="557" r:id="rId16"/>
    <p:sldId id="561" r:id="rId17"/>
    <p:sldId id="562" r:id="rId18"/>
    <p:sldId id="564" r:id="rId19"/>
    <p:sldId id="563" r:id="rId20"/>
    <p:sldId id="646" r:id="rId21"/>
    <p:sldId id="645" r:id="rId22"/>
    <p:sldId id="649" r:id="rId23"/>
    <p:sldId id="647" r:id="rId24"/>
    <p:sldId id="635" r:id="rId25"/>
    <p:sldId id="565" r:id="rId26"/>
    <p:sldId id="607" r:id="rId27"/>
    <p:sldId id="609" r:id="rId28"/>
    <p:sldId id="610" r:id="rId29"/>
    <p:sldId id="608" r:id="rId30"/>
    <p:sldId id="612" r:id="rId31"/>
    <p:sldId id="613" r:id="rId32"/>
    <p:sldId id="611" r:id="rId33"/>
    <p:sldId id="614" r:id="rId34"/>
    <p:sldId id="615" r:id="rId35"/>
    <p:sldId id="616" r:id="rId36"/>
    <p:sldId id="618" r:id="rId37"/>
    <p:sldId id="617" r:id="rId38"/>
    <p:sldId id="620" r:id="rId39"/>
    <p:sldId id="605" r:id="rId40"/>
    <p:sldId id="637" r:id="rId41"/>
    <p:sldId id="685" r:id="rId42"/>
    <p:sldId id="686" r:id="rId43"/>
    <p:sldId id="677" r:id="rId44"/>
    <p:sldId id="678" r:id="rId45"/>
    <p:sldId id="682" r:id="rId46"/>
    <p:sldId id="681" r:id="rId47"/>
    <p:sldId id="679" r:id="rId48"/>
    <p:sldId id="680" r:id="rId49"/>
    <p:sldId id="675" r:id="rId50"/>
    <p:sldId id="676" r:id="rId51"/>
    <p:sldId id="684" r:id="rId52"/>
    <p:sldId id="687" r:id="rId53"/>
    <p:sldId id="621" r:id="rId54"/>
    <p:sldId id="619" r:id="rId55"/>
    <p:sldId id="627" r:id="rId56"/>
    <p:sldId id="628" r:id="rId57"/>
    <p:sldId id="629" r:id="rId58"/>
    <p:sldId id="683" r:id="rId59"/>
    <p:sldId id="622" r:id="rId60"/>
    <p:sldId id="632" r:id="rId61"/>
    <p:sldId id="623" r:id="rId62"/>
    <p:sldId id="624" r:id="rId63"/>
    <p:sldId id="631" r:id="rId64"/>
    <p:sldId id="625" r:id="rId65"/>
    <p:sldId id="661" r:id="rId66"/>
    <p:sldId id="662" r:id="rId67"/>
    <p:sldId id="669" r:id="rId68"/>
    <p:sldId id="688" r:id="rId69"/>
    <p:sldId id="663" r:id="rId70"/>
    <p:sldId id="664" r:id="rId71"/>
    <p:sldId id="671" r:id="rId72"/>
    <p:sldId id="670" r:id="rId73"/>
    <p:sldId id="667" r:id="rId74"/>
    <p:sldId id="668" r:id="rId75"/>
    <p:sldId id="657" r:id="rId76"/>
    <p:sldId id="690" r:id="rId77"/>
    <p:sldId id="658" r:id="rId78"/>
    <p:sldId id="696" r:id="rId79"/>
    <p:sldId id="691" r:id="rId80"/>
    <p:sldId id="692" r:id="rId81"/>
    <p:sldId id="693" r:id="rId82"/>
    <p:sldId id="695" r:id="rId83"/>
    <p:sldId id="697" r:id="rId84"/>
    <p:sldId id="698" r:id="rId85"/>
    <p:sldId id="699" r:id="rId86"/>
    <p:sldId id="704" r:id="rId87"/>
    <p:sldId id="700" r:id="rId88"/>
    <p:sldId id="701" r:id="rId89"/>
    <p:sldId id="705" r:id="rId90"/>
    <p:sldId id="702" r:id="rId91"/>
    <p:sldId id="703" r:id="rId92"/>
    <p:sldId id="659" r:id="rId93"/>
    <p:sldId id="660" r:id="rId94"/>
    <p:sldId id="672" r:id="rId95"/>
    <p:sldId id="653" r:id="rId96"/>
    <p:sldId id="654" r:id="rId97"/>
    <p:sldId id="689" r:id="rId98"/>
    <p:sldId id="640" r:id="rId99"/>
    <p:sldId id="638" r:id="rId100"/>
    <p:sldId id="639" r:id="rId101"/>
    <p:sldId id="641" r:id="rId102"/>
    <p:sldId id="643" r:id="rId103"/>
    <p:sldId id="651" r:id="rId104"/>
    <p:sldId id="652" r:id="rId105"/>
    <p:sldId id="673" r:id="rId106"/>
    <p:sldId id="674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37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EC561-CF75-4BA8-8396-81BFA62FDF9A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FEB05-720B-417F-9EB5-6F9ED0228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4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15D5C4D6-0A8E-7275-5480-0AA9B22838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F616758C-E1FD-FAA0-7C6B-3F045AD4F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2D9F0EAC-8369-1C90-349A-17E075870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E91CC3-7D26-4C63-91DF-1F1D70FC83B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FC9ABC0D-5D48-4448-FE73-77424F8F18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5C688D5C-3B2B-11E1-B734-6F9505EFA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Tools not only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Confusing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Difference between papers and books </a:t>
            </a: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AB4A320A-C822-B5E6-5C39-F17FDD051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7BBB63-48D0-415D-B41B-842C283EE71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EE302B0B-2D98-1BF2-3D5C-370F36562E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2294716C-A473-E8CD-CF4E-53277C4286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BA8B4656-B6F4-B7B5-4737-BBC6744180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F63A9D-A0A9-4AE0-BC71-B130190DA5F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946389"/>
            <a:ext cx="7162800" cy="646331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38658"/>
            <a:ext cx="6400800" cy="13212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7611F-66F3-46E6-2BE1-A11BEB7795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55038" y="6400800"/>
            <a:ext cx="2133600" cy="457200"/>
          </a:xfrm>
        </p:spPr>
        <p:txBody>
          <a:bodyPr/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8F1EF93-4597-488B-B945-F800497BA2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837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228601" y="1356541"/>
            <a:ext cx="8639175" cy="3659716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SzPct val="150000"/>
              <a:buFont typeface="Wingdings" pitchFamily="2" charset="2"/>
              <a:buChar char="§"/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§"/>
              <a:defRPr sz="2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E138617-2B6E-8386-C5F9-B7E760B7BC8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51875" y="6405563"/>
            <a:ext cx="2133600" cy="457200"/>
          </a:xfrm>
        </p:spPr>
        <p:txBody>
          <a:bodyPr/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C4E481A-4BB8-496E-B8F6-CCA37FE89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65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3B1C2F4-1FDC-08DB-3730-0F9622DE0E3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8940BB8-FF88-1DA4-0FB9-6051FC17D8C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788150" y="6316663"/>
            <a:ext cx="2133600" cy="457200"/>
          </a:xfrm>
        </p:spPr>
        <p:txBody>
          <a:bodyPr/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6EAFB7C-A013-4482-9518-52F78593A1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D5B65866-2718-6610-FDCE-68780D65F55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4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4">
            <a:extLst>
              <a:ext uri="{FF2B5EF4-FFF2-40B4-BE49-F238E27FC236}">
                <a16:creationId xmlns:a16="http://schemas.microsoft.com/office/drawing/2014/main" id="{4CCD75E8-431E-16FC-29D5-464D3542176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82550"/>
            <a:ext cx="863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438B0A-0AC2-FB58-1641-D129B4CEA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62700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C23A10-7560-503B-1B78-F0957A826E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8600" y="677863"/>
            <a:ext cx="8639175" cy="0"/>
          </a:xfrm>
          <a:prstGeom prst="line">
            <a:avLst/>
          </a:prstGeom>
          <a:noFill/>
          <a:ln w="25400">
            <a:solidFill>
              <a:srgbClr val="680B1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DF1554F7-9C1A-F014-C698-3CBB8D63AD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8510588" y="643255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5634EC0-1577-44FC-9BBF-D3CF44E1D3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18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9D1023"/>
          </a:solidFill>
          <a:latin typeface="Arial"/>
          <a:ea typeface="ＭＳ Ｐゴシック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D1023"/>
          </a:solidFill>
          <a:latin typeface="Arial" charset="0"/>
          <a:ea typeface="ＭＳ Ｐゴシック" charset="-128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D1023"/>
          </a:solidFill>
          <a:latin typeface="Arial" charset="0"/>
          <a:ea typeface="ＭＳ Ｐゴシック" charset="-128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D1023"/>
          </a:solidFill>
          <a:latin typeface="Arial" charset="0"/>
          <a:ea typeface="ＭＳ Ｐゴシック" charset="-128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D1023"/>
          </a:solidFill>
          <a:latin typeface="Arial" charset="0"/>
          <a:ea typeface="ＭＳ Ｐゴシック" charset="-128"/>
          <a:cs typeface="Arial" panose="020B060402020202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:a16="http://schemas.microsoft.com/office/drawing/2014/main" id="{F255847C-C2B4-2C7B-5027-488ED1F82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7150"/>
            <a:ext cx="8939213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9D1023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Cloud Computing Fundamentals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9D1023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IN401 – M1S1 – 5 Credits </a:t>
            </a:r>
            <a:b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9D1023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9D1023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b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9D1023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</a:br>
            <a:b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9D1023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3600" b="1" i="0" u="none" strike="noStrike" kern="1200" cap="none" spc="0" normalizeH="0" baseline="0" noProof="0">
              <a:ln>
                <a:noFill/>
              </a:ln>
              <a:solidFill>
                <a:srgbClr val="9D1023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1C2121A6-E5E0-A1BD-34B9-E0CCC5147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938" y="4697413"/>
            <a:ext cx="6400800" cy="860425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51D01-F55C-8B7E-724A-91BF35E17C76}"/>
              </a:ext>
            </a:extLst>
          </p:cNvPr>
          <p:cNvSpPr/>
          <p:nvPr/>
        </p:nvSpPr>
        <p:spPr>
          <a:xfrm>
            <a:off x="1093788" y="457200"/>
            <a:ext cx="7053262" cy="2006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1E987-D637-C197-8067-6DE9F8B55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2D36BFD-07E4-83F8-A185-141C117D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Traditional approach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A846065-1C5B-FA1D-145E-F6F602D7BD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A55B0BC-4A54-00C1-8E9C-239A14F741D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38277" y="858437"/>
            <a:ext cx="6467445" cy="5748840"/>
          </a:xfrm>
        </p:spPr>
      </p:pic>
    </p:spTree>
    <p:extLst>
      <p:ext uri="{BB962C8B-B14F-4D97-AF65-F5344CB8AC3E}">
        <p14:creationId xmlns:p14="http://schemas.microsoft.com/office/powerpoint/2010/main" val="6649680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7D742-A517-C183-0F77-357AB8F03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09563A6-744D-BBC0-D48E-C31F0F06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Simple Example (Terraform)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B1471-4DFB-A688-FF28-3CBDBF3E1F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fr-FR" dirty="0" err="1"/>
              <a:t>resource</a:t>
            </a:r>
            <a:r>
              <a:rPr lang="fr-FR" dirty="0"/>
              <a:t> "</a:t>
            </a:r>
            <a:r>
              <a:rPr lang="fr-FR" dirty="0" err="1"/>
              <a:t>aws_instance</a:t>
            </a:r>
            <a:r>
              <a:rPr lang="fr-FR" dirty="0"/>
              <a:t>" "</a:t>
            </a:r>
            <a:r>
              <a:rPr lang="fr-FR" dirty="0" err="1"/>
              <a:t>myserver</a:t>
            </a:r>
            <a:r>
              <a:rPr lang="fr-FR" dirty="0"/>
              <a:t>" {</a:t>
            </a:r>
          </a:p>
          <a:p>
            <a:pPr marL="0" indent="0">
              <a:buNone/>
            </a:pPr>
            <a:r>
              <a:rPr lang="fr-FR" dirty="0"/>
              <a:t>  ami = "ami-067c21fb1979f2d1c"</a:t>
            </a:r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instance_type</a:t>
            </a:r>
            <a:r>
              <a:rPr lang="fr-FR" dirty="0"/>
              <a:t> = "t2.micro"</a:t>
            </a:r>
          </a:p>
          <a:p>
            <a:pPr marL="0" indent="0">
              <a:buNone/>
            </a:pPr>
            <a:r>
              <a:rPr lang="fr-FR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CA47C76-6C13-54DA-3E87-6FCA42F242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4963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69840-C455-0EC0-D5FF-A186A64D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FC6A5741-FA33-45BF-442D-60550BF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D75FC-1ADC-0975-C716-D3F756AB11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1. Speed &amp; Automation</a:t>
            </a:r>
          </a:p>
          <a:p>
            <a:r>
              <a:rPr lang="en-US" dirty="0"/>
              <a:t>Infrastructure can be deployed instantly using scripts instead of manual setup.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2. Consistency &amp; Standardization</a:t>
            </a:r>
          </a:p>
          <a:p>
            <a:r>
              <a:rPr lang="en-US" dirty="0"/>
              <a:t>Every environment (dev, test, prod) is identical—reduces configuration drift.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3. Version Control</a:t>
            </a:r>
          </a:p>
          <a:p>
            <a:r>
              <a:rPr lang="en-US" dirty="0"/>
              <a:t>Infrastructure definitions stored in Git → rollback, history, collaboration.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170B90B1-7D91-23FA-39F7-D3B1E8DFA03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30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E6A84-F040-E884-A2C2-4B01CADF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B1D4054-B00D-A3BA-2B72-042CE005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3A1F1-2E32-D49A-F8AD-EFA44D0E23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4. Scalability</a:t>
            </a:r>
          </a:p>
          <a:p>
            <a:r>
              <a:rPr lang="en-US" dirty="0"/>
              <a:t>Automates spinning up multiple servers, clusters, networks, etc.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5. Cost Efficiency</a:t>
            </a:r>
          </a:p>
          <a:p>
            <a:r>
              <a:rPr lang="en-US" dirty="0"/>
              <a:t>Auto-scaling and automated teardown avoid paying for unused resources.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6. Reusability</a:t>
            </a:r>
          </a:p>
          <a:p>
            <a:r>
              <a:rPr lang="en-US" dirty="0"/>
              <a:t>Modules and templates help avoid repeating configurations.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04F9ED2B-D76F-3571-6C01-772A321EB2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750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26891-2491-B15F-E7BE-F3387900F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299BF-9270-3926-7A4E-57D993844D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3024188"/>
            <a:ext cx="8639175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10 – Continuous Integration &amp; Continuous Deployment (CI/CD)</a:t>
            </a:r>
            <a:endParaRPr lang="en-US" dirty="0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1E9E42B9-94E4-E2B8-BC07-EF75A93EED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3B704-604D-457A-B723-EE6C2CFBF4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153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D30D9-8DBD-FB4C-056F-307C5227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F54CA53-DE05-E600-ACDF-3E1A5326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A76D8-ED49-140F-1D68-D7101A633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b="1" dirty="0"/>
              <a:t>CI/CD </a:t>
            </a:r>
            <a:r>
              <a:rPr lang="en-US" dirty="0"/>
              <a:t>is a DevOps practice that automates software development, testing, and deployment.</a:t>
            </a:r>
          </a:p>
          <a:p>
            <a:endParaRPr lang="en-US" b="1" dirty="0"/>
          </a:p>
          <a:p>
            <a:r>
              <a:rPr lang="en-US" b="1" dirty="0"/>
              <a:t>Continuous Integration (CI):</a:t>
            </a:r>
          </a:p>
          <a:p>
            <a:r>
              <a:rPr lang="en-US" dirty="0"/>
              <a:t>Developers frequently merge code changes into a shared repository.</a:t>
            </a:r>
          </a:p>
          <a:p>
            <a:r>
              <a:rPr lang="en-US" dirty="0"/>
              <a:t>Automated tests run to ensure code quality.</a:t>
            </a:r>
          </a:p>
          <a:p>
            <a:endParaRPr lang="en-US" b="1" dirty="0"/>
          </a:p>
          <a:p>
            <a:r>
              <a:rPr lang="en-US" b="1" dirty="0"/>
              <a:t>Continuous Deployment / Delivery (CD):</a:t>
            </a:r>
          </a:p>
          <a:p>
            <a:r>
              <a:rPr lang="en-US" dirty="0"/>
              <a:t>Automatically deploy code to production (CD) or staging (Delivery) after passing all tests.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4F2E8DC7-9DB5-F7E9-B5CB-0A73562EE7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1170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01861-FD3D-CAAA-A89D-453C1F8C7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D5A2739-128E-E931-C9C8-E409B596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22D9-2D19-4E7A-346C-74E826E423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Benefits:</a:t>
            </a:r>
          </a:p>
          <a:p>
            <a:r>
              <a:rPr lang="en-US" dirty="0"/>
              <a:t>Faster releases</a:t>
            </a:r>
          </a:p>
          <a:p>
            <a:r>
              <a:rPr lang="en-US" dirty="0"/>
              <a:t>Fewer bugs</a:t>
            </a:r>
          </a:p>
          <a:p>
            <a:r>
              <a:rPr lang="en-US" dirty="0"/>
              <a:t>High automation</a:t>
            </a:r>
          </a:p>
          <a:p>
            <a:r>
              <a:rPr lang="en-US" dirty="0"/>
              <a:t>Reliable and consistent deployments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Examples of CI/CD Tools: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GitLab CI</a:t>
            </a:r>
          </a:p>
          <a:p>
            <a:r>
              <a:rPr lang="en-US" dirty="0"/>
              <a:t>GitHub Actions</a:t>
            </a:r>
          </a:p>
          <a:p>
            <a:r>
              <a:rPr lang="en-US" dirty="0"/>
              <a:t>Azure DevOps</a:t>
            </a:r>
          </a:p>
          <a:p>
            <a:r>
              <a:rPr lang="en-US" dirty="0" err="1"/>
              <a:t>CircleCI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CF820F25-B376-D7CB-C11C-574B06B619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835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73F4D-CE69-D473-9EF8-1C38F3B68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27ABB0B2-18C4-F361-7F4C-32AA9E69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97B9-AC0B-94F6-AB68-DF993466A4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Typical CI/CD Pipeline Workflow: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Developer pushes code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CI triggers: build + tests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Security scans &amp; code quality checks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Create container image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Push image to registry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Deploy to Kubernetes (or VM/server)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Auto tests in staging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Manual/automatic promotion to prod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Monitoring and rollback if needed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264B548A-FB55-C1C0-05DA-E757B0AC793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94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FA6D-8723-6A11-8E6A-F7E5C76BD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F82F364-1BC8-EF80-7C85-7E08458A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Monolithic Architecture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A31C4-CC5F-38A1-D312-08A3BB431D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Traditional apps are usually </a:t>
            </a:r>
            <a:r>
              <a:rPr lang="en-US" i="1" dirty="0"/>
              <a:t>one big codebase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small change requires redeploying the </a:t>
            </a:r>
            <a:r>
              <a:rPr lang="en-US" b="1" dirty="0"/>
              <a:t>entire application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Hard to scale—must scale the whole system, not individual components.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Failure in one part can crash the whole app.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Cloud-native uses </a:t>
            </a:r>
            <a:r>
              <a:rPr lang="en-US" b="1" dirty="0"/>
              <a:t>microservices</a:t>
            </a:r>
            <a:r>
              <a:rPr lang="en-US" dirty="0"/>
              <a:t>, so changes and failures are isolated.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56C16FC-50EE-2492-A8BA-D4C2547E90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47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0015-CA23-BF11-1017-F6C0AAAE4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47C491F-CC5A-3244-799A-8E29B7B8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94558"/>
            <a:ext cx="8836742" cy="1200329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2. Slow Deployment &amp; Release Cycles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6D0C-1BAB-9519-0DB0-FD07906948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Releases happen every </a:t>
            </a:r>
            <a:r>
              <a:rPr lang="en-US" b="1" dirty="0"/>
              <a:t>weeks or months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Manual deployments increase risk and effort.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Hard to adopt automation.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Cloud-native uses </a:t>
            </a:r>
            <a:r>
              <a:rPr lang="en-US" b="1" dirty="0"/>
              <a:t>CI/CD</a:t>
            </a:r>
            <a:r>
              <a:rPr lang="en-US" dirty="0"/>
              <a:t> and </a:t>
            </a:r>
            <a:r>
              <a:rPr lang="en-US" b="1" dirty="0"/>
              <a:t>DevOps practices</a:t>
            </a:r>
            <a:r>
              <a:rPr lang="en-US" dirty="0"/>
              <a:t> for fast, automated, safe deployments.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ADFDC1D-2A7E-0174-9BC4-CA3759C65B4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85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5B05-E5EC-21C6-16A3-8B95B4EEA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999D639-18E0-7339-6541-13B419BC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Limited Scalability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31364-8509-A89F-74BA-68CD518550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Scaling requires buying physical servers or VMs.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Scaling is </a:t>
            </a:r>
            <a:r>
              <a:rPr lang="en-US" b="1" dirty="0"/>
              <a:t>manual</a:t>
            </a:r>
            <a:r>
              <a:rPr lang="en-US" dirty="0"/>
              <a:t>, slow, and expensive.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Resources remain unused when traffic decreases (over-provisioning).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Cloud-native apps scale automatically (horizontal/vertical autoscaling).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A38F9DF6-ACBD-CA70-4A2D-4AC4D57B0E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39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7F26F-DE65-C898-4DC1-7A3D3F913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ECA3B34-BF7C-B204-A8F3-221FBAFB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Environment Inconsistency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82DB-FFE3-27FA-9385-A7920CC07E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826910" cy="36591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“Works on my machine” problems are common.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 OS, libraries, and configs across dev, test, and prod.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Cloud-native uses </a:t>
            </a:r>
            <a:r>
              <a:rPr lang="en-US" b="1" dirty="0"/>
              <a:t>containers</a:t>
            </a:r>
            <a:r>
              <a:rPr lang="en-US" dirty="0"/>
              <a:t> (Docker) and </a:t>
            </a:r>
            <a:r>
              <a:rPr lang="en-US" b="1" dirty="0"/>
              <a:t>orchestration</a:t>
            </a:r>
            <a:r>
              <a:rPr lang="en-US" dirty="0"/>
              <a:t> (Kubernetes), ensuring consistency everywhere.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E94C813-CBB0-27F4-9AB1-F6E0B0A8B2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51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01152-8FCA-BCEF-F48C-B8C95AB1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F32E857-D0CD-1260-779C-7B8A2AC1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Poor Resilience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8ABD-23B9-5A7E-F19E-292B86FA24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Traditional systems are not built for failure.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single crash may cause full downtime.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ability to restart or self-heal.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Cloud-native systems have </a:t>
            </a:r>
            <a:r>
              <a:rPr lang="en-US" b="1" dirty="0"/>
              <a:t>self-healing, redundancy, and fault tolerance</a:t>
            </a:r>
            <a:r>
              <a:rPr lang="en-US" dirty="0"/>
              <a:t> built-in.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4DCA4EC-8C64-808A-E553-C61CBD2EB1F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87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C8FD3-25D5-5FFF-CB69-5B79B8D2B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924CAEAD-2404-40D8-66DF-0801D274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" y="-194558"/>
            <a:ext cx="8994058" cy="1200329"/>
          </a:xfrm>
        </p:spPr>
        <p:txBody>
          <a:bodyPr/>
          <a:lstStyle/>
          <a:p>
            <a:r>
              <a:rPr lang="en-US" dirty="0"/>
              <a:t>6. Manual Infrastructure Management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FACBD-E00C-13DA-86CD-B66FDC90D0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Requires manual server provisioning.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Long setup times (days or weeks).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operational workload for the team.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Cloud-native uses </a:t>
            </a:r>
            <a:r>
              <a:rPr lang="en-US" b="1" dirty="0"/>
              <a:t>Infrastructure as Code (</a:t>
            </a:r>
            <a:r>
              <a:rPr lang="en-US" b="1" dirty="0" err="1"/>
              <a:t>IaC</a:t>
            </a:r>
            <a:r>
              <a:rPr lang="en-US" b="1" dirty="0"/>
              <a:t>)</a:t>
            </a:r>
            <a:r>
              <a:rPr lang="en-US" dirty="0"/>
              <a:t> and automated provisioning.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C3B334C2-E09B-E657-7E0D-E0014EE254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7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D345-472F-7B16-EE82-A97C4C21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CAD7D176-42FA-BD3D-2F08-0FFC3DAE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High Costs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FD576-17BB-8C90-90B2-BF1CFC8DA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Must buy servers upfront (</a:t>
            </a:r>
            <a:r>
              <a:rPr lang="en-US" dirty="0" err="1"/>
              <a:t>CapEx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Pay even when traffic is low (always-on resources).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Scaling requires hardware purchases.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👉 Cloud-native is </a:t>
            </a:r>
            <a:r>
              <a:rPr lang="en-US" b="1" dirty="0"/>
              <a:t>pay-as-you-go</a:t>
            </a:r>
            <a:r>
              <a:rPr lang="en-US" dirty="0"/>
              <a:t>, optimized for cost efficiency.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C8B2342-F356-C0AE-B459-E4332BA0E8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42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740B-85CF-FACB-9430-8DF1A9C9C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B6FE1C7-01C8-B592-0552-0A9DD082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– Core Characteristics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A4E5-C131-1EF4-FCB2-4503AB4780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r>
              <a:rPr lang="en-US" b="1" dirty="0"/>
              <a:t>1. Microservices Architecture</a:t>
            </a:r>
          </a:p>
          <a:p>
            <a:pPr marL="0" indent="0">
              <a:buNone/>
            </a:pPr>
            <a:r>
              <a:rPr lang="en-US" dirty="0"/>
              <a:t>Applications are broken into small, independent services that can be deployed, scaled, and updated separately.</a:t>
            </a:r>
          </a:p>
          <a:p>
            <a:endParaRPr lang="en-US" b="1" dirty="0"/>
          </a:p>
          <a:p>
            <a:r>
              <a:rPr lang="en-US" b="1" dirty="0"/>
              <a:t>2. Containers</a:t>
            </a:r>
          </a:p>
          <a:p>
            <a:pPr marL="0" indent="0">
              <a:buNone/>
            </a:pPr>
            <a:r>
              <a:rPr lang="en-US" dirty="0"/>
              <a:t>Microservices are packaged inside containers for portability and consistent environments.</a:t>
            </a:r>
          </a:p>
          <a:p>
            <a:endParaRPr lang="en-US" b="1" dirty="0"/>
          </a:p>
          <a:p>
            <a:r>
              <a:rPr lang="en-US" b="1" dirty="0"/>
              <a:t>3. Dynamic Orchestration</a:t>
            </a:r>
          </a:p>
          <a:p>
            <a:pPr marL="0" indent="0">
              <a:buNone/>
            </a:pPr>
            <a:r>
              <a:rPr lang="en-US" dirty="0"/>
              <a:t>Platforms like </a:t>
            </a:r>
            <a:r>
              <a:rPr lang="en-US" b="1" dirty="0"/>
              <a:t>Kubernetes</a:t>
            </a:r>
            <a:r>
              <a:rPr lang="en-US" dirty="0"/>
              <a:t> automatically manage scaling, deployment, healing, and load balancing.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5611FDB-28EC-29DF-F2E4-A2E2540C11D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4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50BF-78FA-73AA-7AA6-58F7E86B3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85965B8-AF68-0C42-682E-0A02F0C2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– Core Characteristics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25174-6675-5A88-9164-A7DDC02011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846041"/>
            <a:ext cx="8639175" cy="3659187"/>
          </a:xfrm>
        </p:spPr>
        <p:txBody>
          <a:bodyPr/>
          <a:lstStyle/>
          <a:p>
            <a:r>
              <a:rPr lang="en-US" b="1" dirty="0"/>
              <a:t>4. Elastic Scalability</a:t>
            </a:r>
          </a:p>
          <a:p>
            <a:pPr marL="0" indent="0">
              <a:buNone/>
            </a:pPr>
            <a:r>
              <a:rPr lang="en-US" dirty="0"/>
              <a:t>Applications automatically scale up/down based on demand.</a:t>
            </a:r>
          </a:p>
          <a:p>
            <a:endParaRPr lang="en-US" b="1" dirty="0"/>
          </a:p>
          <a:p>
            <a:r>
              <a:rPr lang="en-US" b="1" dirty="0"/>
              <a:t>5. Resilience</a:t>
            </a:r>
          </a:p>
          <a:p>
            <a:pPr marL="0" indent="0">
              <a:buNone/>
            </a:pPr>
            <a:r>
              <a:rPr lang="en-US" dirty="0"/>
              <a:t>If one microservice fails, the whole application does not crash; self-healing and redundancy are built-in.</a:t>
            </a:r>
          </a:p>
          <a:p>
            <a:endParaRPr lang="en-US" b="1" dirty="0"/>
          </a:p>
          <a:p>
            <a:r>
              <a:rPr lang="en-US" b="1" dirty="0"/>
              <a:t>6. DevOps + Automation</a:t>
            </a:r>
          </a:p>
          <a:p>
            <a:pPr marL="0" indent="0">
              <a:buNone/>
            </a:pPr>
            <a:r>
              <a:rPr lang="en-US" dirty="0"/>
              <a:t>Automated pipelines for testing, deployment, monitoring, and rolling updates.</a:t>
            </a:r>
          </a:p>
          <a:p>
            <a:endParaRPr lang="en-US" b="1" dirty="0"/>
          </a:p>
          <a:p>
            <a:r>
              <a:rPr lang="en-US" b="1" dirty="0"/>
              <a:t>7. Cloud Services</a:t>
            </a:r>
          </a:p>
          <a:p>
            <a:pPr marL="0" indent="0">
              <a:buNone/>
            </a:pPr>
            <a:r>
              <a:rPr lang="en-US" dirty="0"/>
              <a:t>Uses managed services (databases, messaging, storage, API gateways…).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5019E91-39DF-95BE-6CF4-D004D721F85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8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5">
            <a:extLst>
              <a:ext uri="{FF2B5EF4-FFF2-40B4-BE49-F238E27FC236}">
                <a16:creationId xmlns:a16="http://schemas.microsoft.com/office/drawing/2014/main" id="{9AB33746-9748-6814-62A3-9E3F0A90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Course Grading</a:t>
            </a:r>
          </a:p>
        </p:txBody>
      </p:sp>
      <p:sp>
        <p:nvSpPr>
          <p:cNvPr id="9219" name="Content Placeholder 6">
            <a:extLst>
              <a:ext uri="{FF2B5EF4-FFF2-40B4-BE49-F238E27FC236}">
                <a16:creationId xmlns:a16="http://schemas.microsoft.com/office/drawing/2014/main" id="{1424F15F-FC2E-432D-0847-A9F842D3DA7F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1052513"/>
            <a:ext cx="8639175" cy="5653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Clr>
                <a:srgbClr val="77933C"/>
              </a:buClr>
            </a:pPr>
            <a:r>
              <a:rPr lang="en-US" altLang="en-US">
                <a:ea typeface="ＭＳ Ｐゴシック" panose="020B0600070205080204" pitchFamily="34" charset="-128"/>
              </a:rPr>
              <a:t>Partial Exam</a:t>
            </a:r>
          </a:p>
          <a:p>
            <a:pPr eaLnBrk="1" hangingPunct="1">
              <a:spcBef>
                <a:spcPct val="0"/>
              </a:spcBef>
              <a:buClr>
                <a:srgbClr val="77933C"/>
              </a:buClr>
            </a:pPr>
            <a:r>
              <a:rPr lang="en-US" altLang="en-US">
                <a:ea typeface="ＭＳ Ｐゴシック" panose="020B0600070205080204" pitchFamily="34" charset="-128"/>
              </a:rPr>
              <a:t>Final Exam </a:t>
            </a:r>
          </a:p>
          <a:p>
            <a:pPr eaLnBrk="1" hangingPunct="1">
              <a:spcBef>
                <a:spcPct val="0"/>
              </a:spcBef>
              <a:buClr>
                <a:srgbClr val="77933C"/>
              </a:buClr>
            </a:pPr>
            <a:r>
              <a:rPr lang="en-US" altLang="en-US">
                <a:ea typeface="ＭＳ Ｐゴシック" panose="020B0600070205080204" pitchFamily="34" charset="-128"/>
              </a:rPr>
              <a:t>Second Session 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sp>
        <p:nvSpPr>
          <p:cNvPr id="9220" name="Slide Number Placeholder 1">
            <a:extLst>
              <a:ext uri="{FF2B5EF4-FFF2-40B4-BE49-F238E27FC236}">
                <a16:creationId xmlns:a16="http://schemas.microsoft.com/office/drawing/2014/main" id="{C2EC8568-8A89-B18B-8B9D-E184A258EF1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8C01DB-7385-4D1A-BE96-51F6970657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2B82-B7A1-0BC6-AC16-03BD5D34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AB6CB87-744D-1AD2-DB02-5DAE0B42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Technologies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E646-A018-72B8-BB6D-F7AD6247BB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058822"/>
            <a:ext cx="8639175" cy="3659187"/>
          </a:xfrm>
        </p:spPr>
        <p:txBody>
          <a:bodyPr/>
          <a:lstStyle/>
          <a:p>
            <a:r>
              <a:rPr lang="en-US" dirty="0"/>
              <a:t>Cloud-native technologies are the </a:t>
            </a:r>
            <a:r>
              <a:rPr lang="en-US" b="1" dirty="0"/>
              <a:t>tools and platforms</a:t>
            </a:r>
            <a:r>
              <a:rPr lang="en-US" dirty="0"/>
              <a:t> that help you build applications designed specifically to run </a:t>
            </a:r>
            <a:r>
              <a:rPr lang="en-US" b="1" dirty="0"/>
              <a:t>in the cloud</a:t>
            </a:r>
            <a:r>
              <a:rPr lang="en-US" dirty="0"/>
              <a:t>—not on traditional servers.</a:t>
            </a:r>
          </a:p>
          <a:p>
            <a:endParaRPr lang="en-US" dirty="0"/>
          </a:p>
          <a:p>
            <a:r>
              <a:rPr lang="en-US" dirty="0"/>
              <a:t>These technologies are: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410CCD7F-7DA3-7E4E-7D87-AB772459C4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5E6AD-2D77-F0F5-8F8B-8FDD19BFF9FB}"/>
              </a:ext>
            </a:extLst>
          </p:cNvPr>
          <p:cNvSpPr txBox="1"/>
          <p:nvPr/>
        </p:nvSpPr>
        <p:spPr>
          <a:xfrm>
            <a:off x="3888400" y="3372190"/>
            <a:ext cx="5201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Execution Environment:</a:t>
            </a:r>
          </a:p>
          <a:p>
            <a:r>
              <a:rPr lang="en-US" sz="2400" dirty="0"/>
              <a:t>6-Containers (Docker)</a:t>
            </a:r>
          </a:p>
          <a:p>
            <a:pPr marL="0" indent="0">
              <a:buNone/>
            </a:pPr>
            <a:r>
              <a:rPr lang="en-US" sz="2400" dirty="0"/>
              <a:t>7-Orchestration (Kubernetes)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FC0E5-DF30-866D-1531-4A72A19253A9}"/>
              </a:ext>
            </a:extLst>
          </p:cNvPr>
          <p:cNvSpPr txBox="1"/>
          <p:nvPr/>
        </p:nvSpPr>
        <p:spPr>
          <a:xfrm>
            <a:off x="228600" y="3332513"/>
            <a:ext cx="34336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Layers:</a:t>
            </a:r>
          </a:p>
          <a:p>
            <a:pPr marL="0" indent="0">
              <a:buNone/>
            </a:pPr>
            <a:r>
              <a:rPr lang="en-US" sz="2400" dirty="0"/>
              <a:t>1-Microservices</a:t>
            </a:r>
          </a:p>
          <a:p>
            <a:r>
              <a:rPr lang="en-US" sz="2400" dirty="0"/>
              <a:t>2-Serverless</a:t>
            </a:r>
          </a:p>
          <a:p>
            <a:r>
              <a:rPr lang="en-US" sz="2400" dirty="0"/>
              <a:t>3-API Gateway</a:t>
            </a:r>
          </a:p>
          <a:p>
            <a:r>
              <a:rPr lang="en-US" sz="2400" dirty="0"/>
              <a:t>4-Service Mesh</a:t>
            </a:r>
          </a:p>
          <a:p>
            <a:r>
              <a:rPr lang="en-US" sz="2400" dirty="0"/>
              <a:t>5-Cloud Native 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C5282-2EBB-22D7-63EC-3F5B8BD4471C}"/>
              </a:ext>
            </a:extLst>
          </p:cNvPr>
          <p:cNvSpPr txBox="1"/>
          <p:nvPr/>
        </p:nvSpPr>
        <p:spPr>
          <a:xfrm>
            <a:off x="3888400" y="4666801"/>
            <a:ext cx="48317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Platform &amp; Automation:</a:t>
            </a:r>
          </a:p>
          <a:p>
            <a:r>
              <a:rPr lang="en-US" sz="2400" dirty="0"/>
              <a:t>8-DevOps practices</a:t>
            </a:r>
          </a:p>
          <a:p>
            <a:r>
              <a:rPr lang="en-US" sz="2400" dirty="0"/>
              <a:t>9-Infrastructure as Code (</a:t>
            </a:r>
            <a:r>
              <a:rPr lang="en-US" sz="2400" dirty="0" err="1"/>
              <a:t>IaC</a:t>
            </a:r>
            <a:r>
              <a:rPr lang="en-US" sz="2400" dirty="0"/>
              <a:t>)</a:t>
            </a:r>
          </a:p>
          <a:p>
            <a:r>
              <a:rPr lang="en-US" sz="2400" dirty="0"/>
              <a:t>10-Continuous Integration &amp; Continuous Deployment (CI/CD)</a:t>
            </a:r>
          </a:p>
        </p:txBody>
      </p:sp>
    </p:spTree>
    <p:extLst>
      <p:ext uri="{BB962C8B-B14F-4D97-AF65-F5344CB8AC3E}">
        <p14:creationId xmlns:p14="http://schemas.microsoft.com/office/powerpoint/2010/main" val="1463070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BEF6BF-CB5E-1CFB-04E0-52AD36AF7B68}"/>
              </a:ext>
            </a:extLst>
          </p:cNvPr>
          <p:cNvGrpSpPr/>
          <p:nvPr/>
        </p:nvGrpSpPr>
        <p:grpSpPr>
          <a:xfrm>
            <a:off x="2861194" y="788886"/>
            <a:ext cx="6204649" cy="4978248"/>
            <a:chOff x="2812027" y="798719"/>
            <a:chExt cx="6204649" cy="4978248"/>
          </a:xfrm>
        </p:grpSpPr>
        <p:pic>
          <p:nvPicPr>
            <p:cNvPr id="26" name="Content Placeholder 3">
              <a:extLst>
                <a:ext uri="{FF2B5EF4-FFF2-40B4-BE49-F238E27FC236}">
                  <a16:creationId xmlns:a16="http://schemas.microsoft.com/office/drawing/2014/main" id="{084CC79E-C439-4011-3BFD-0710D22BA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3404" r="19942" b="43812"/>
            <a:stretch>
              <a:fillRect/>
            </a:stretch>
          </p:blipFill>
          <p:spPr>
            <a:xfrm>
              <a:off x="4255235" y="3246634"/>
              <a:ext cx="3306019" cy="744885"/>
            </a:xfrm>
            <a:prstGeom prst="rect">
              <a:avLst/>
            </a:prstGeom>
          </p:spPr>
        </p:pic>
        <p:pic>
          <p:nvPicPr>
            <p:cNvPr id="29" name="Content Placeholder 3">
              <a:extLst>
                <a:ext uri="{FF2B5EF4-FFF2-40B4-BE49-F238E27FC236}">
                  <a16:creationId xmlns:a16="http://schemas.microsoft.com/office/drawing/2014/main" id="{7C89C71F-4038-C564-39D2-5C6465DE7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6226"/>
            <a:stretch>
              <a:fillRect/>
            </a:stretch>
          </p:blipFill>
          <p:spPr>
            <a:xfrm>
              <a:off x="2812027" y="798719"/>
              <a:ext cx="4129547" cy="25506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D5847B-4040-A115-EE74-B4412477D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0884" y="1995383"/>
              <a:ext cx="2095792" cy="75258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A4B805-3056-EAB2-4BBE-B80E625D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6348" y="4833860"/>
              <a:ext cx="2181529" cy="94310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FCA367-2351-4BE5-C69A-B6DAFAF12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9823" y="4233701"/>
              <a:ext cx="1114581" cy="60015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F82775E-2603-FA38-BB43-0FC3ECE2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3599" y="2749200"/>
              <a:ext cx="1114581" cy="600159"/>
            </a:xfrm>
            <a:prstGeom prst="rect">
              <a:avLst/>
            </a:prstGeom>
          </p:spPr>
        </p:pic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67DAFA1E-D1D3-565F-0283-22E25949E957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6941574" y="1071716"/>
              <a:ext cx="1027206" cy="92366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433A6F-2820-ABB1-269A-712794E2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3" y="113218"/>
            <a:ext cx="7968778" cy="584775"/>
          </a:xfrm>
        </p:spPr>
        <p:txBody>
          <a:bodyPr/>
          <a:lstStyle/>
          <a:p>
            <a:r>
              <a:rPr lang="en-US" sz="3200" dirty="0"/>
              <a:t>Architectural Flow –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D805C-0281-A3D6-8575-72323B0F21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4E481A-4BB8-496E-B8F6-CCA37FE89D59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7EDEA-5F84-4F16-55D3-90B347F52A2D}"/>
              </a:ext>
            </a:extLst>
          </p:cNvPr>
          <p:cNvSpPr txBox="1"/>
          <p:nvPr/>
        </p:nvSpPr>
        <p:spPr>
          <a:xfrm>
            <a:off x="176983" y="1071200"/>
            <a:ext cx="762983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/>
              <a:t>Application Layer:</a:t>
            </a:r>
          </a:p>
          <a:p>
            <a:r>
              <a:rPr lang="en-US" sz="2000" b="1" dirty="0"/>
              <a:t>1-Microservices</a:t>
            </a:r>
            <a:br>
              <a:rPr lang="en-US" sz="2000" dirty="0"/>
            </a:br>
            <a:r>
              <a:rPr lang="en-US" sz="2000" dirty="0"/>
              <a:t>→ main business logic</a:t>
            </a:r>
          </a:p>
          <a:p>
            <a:r>
              <a:rPr lang="en-US" sz="2000" b="1" dirty="0"/>
              <a:t>2-Serverless</a:t>
            </a:r>
            <a:br>
              <a:rPr lang="en-US" sz="2000" dirty="0"/>
            </a:br>
            <a:r>
              <a:rPr lang="en-US" sz="2000" dirty="0"/>
              <a:t>→ used for event-driven </a:t>
            </a:r>
          </a:p>
          <a:p>
            <a:r>
              <a:rPr lang="en-US" sz="2000" dirty="0"/>
              <a:t>or background tasks</a:t>
            </a:r>
          </a:p>
          <a:p>
            <a:r>
              <a:rPr lang="en-US" sz="2000" u="sng" dirty="0"/>
              <a:t>Entry Point Layer:</a:t>
            </a:r>
          </a:p>
          <a:p>
            <a:r>
              <a:rPr lang="en-US" sz="2000" b="1" dirty="0"/>
              <a:t>3-API Gateway</a:t>
            </a:r>
            <a:br>
              <a:rPr lang="en-US" sz="2000" dirty="0"/>
            </a:br>
            <a:r>
              <a:rPr lang="en-US" sz="2000" dirty="0"/>
              <a:t>→ receives client requests</a:t>
            </a:r>
            <a:br>
              <a:rPr lang="en-US" sz="2000" dirty="0"/>
            </a:br>
            <a:r>
              <a:rPr lang="en-US" sz="2000" dirty="0"/>
              <a:t>→ routes to microservices or serverless functions</a:t>
            </a:r>
            <a:endParaRPr lang="en-US" sz="2000" b="1" dirty="0"/>
          </a:p>
          <a:p>
            <a:r>
              <a:rPr lang="en-US" sz="2000" u="sng" dirty="0"/>
              <a:t>Communication Layer:</a:t>
            </a:r>
          </a:p>
          <a:p>
            <a:r>
              <a:rPr lang="en-US" sz="2000" b="1" dirty="0"/>
              <a:t>4-Service Mesh (Istio/</a:t>
            </a:r>
            <a:r>
              <a:rPr lang="en-US" sz="2000" b="1" dirty="0" err="1"/>
              <a:t>Linkerd</a:t>
            </a:r>
            <a:r>
              <a:rPr lang="en-US" sz="2000" b="1" dirty="0"/>
              <a:t>)</a:t>
            </a:r>
            <a:br>
              <a:rPr lang="en-US" sz="2000" dirty="0"/>
            </a:br>
            <a:r>
              <a:rPr lang="en-US" sz="2000" dirty="0"/>
              <a:t>→ manages traffic between microservices</a:t>
            </a:r>
            <a:br>
              <a:rPr lang="en-US" sz="2000" dirty="0"/>
            </a:br>
            <a:r>
              <a:rPr lang="en-US" sz="2000" dirty="0"/>
              <a:t>→ ensures security (</a:t>
            </a:r>
            <a:r>
              <a:rPr lang="en-US" sz="2000" dirty="0" err="1"/>
              <a:t>mTLS</a:t>
            </a:r>
            <a:r>
              <a:rPr lang="en-US" sz="2000" dirty="0"/>
              <a:t>), retries, </a:t>
            </a:r>
          </a:p>
          <a:p>
            <a:r>
              <a:rPr lang="en-US" sz="2000" dirty="0"/>
              <a:t>load balancing</a:t>
            </a:r>
          </a:p>
          <a:p>
            <a:r>
              <a:rPr lang="en-US" sz="2000" u="sng" dirty="0"/>
              <a:t>Data Layer:</a:t>
            </a:r>
          </a:p>
          <a:p>
            <a:r>
              <a:rPr lang="en-US" sz="2000" b="1" dirty="0"/>
              <a:t>5-Cloud-Native Database</a:t>
            </a:r>
            <a:br>
              <a:rPr lang="en-US" sz="2000" dirty="0"/>
            </a:br>
            <a:r>
              <a:rPr lang="en-US" sz="2000" dirty="0"/>
              <a:t>→ scalable, distributed, fully managed</a:t>
            </a:r>
          </a:p>
        </p:txBody>
      </p:sp>
    </p:spTree>
    <p:extLst>
      <p:ext uri="{BB962C8B-B14F-4D97-AF65-F5344CB8AC3E}">
        <p14:creationId xmlns:p14="http://schemas.microsoft.com/office/powerpoint/2010/main" val="3495052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21D4B-7E1D-1A72-1864-149547AC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7877-EFA0-2ED8-B66B-FD37DB0D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113218"/>
            <a:ext cx="9222658" cy="584775"/>
          </a:xfrm>
        </p:spPr>
        <p:txBody>
          <a:bodyPr/>
          <a:lstStyle/>
          <a:p>
            <a:r>
              <a:rPr lang="en-US" sz="3200" dirty="0"/>
              <a:t>Architectural Flow – Execution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84062-2527-870F-C2F5-16E031423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4E481A-4BB8-496E-B8F6-CCA37FE89D59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C86E7-3519-6FAD-469C-31554BC755D3}"/>
              </a:ext>
            </a:extLst>
          </p:cNvPr>
          <p:cNvSpPr txBox="1"/>
          <p:nvPr/>
        </p:nvSpPr>
        <p:spPr>
          <a:xfrm>
            <a:off x="147484" y="931528"/>
            <a:ext cx="89080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6-Containers (Docker)</a:t>
            </a:r>
            <a:br>
              <a:rPr lang="en-US" sz="2400" dirty="0"/>
            </a:br>
            <a:r>
              <a:rPr lang="en-US" sz="2400" dirty="0"/>
              <a:t>→ Package microservices</a:t>
            </a:r>
          </a:p>
          <a:p>
            <a:r>
              <a:rPr lang="en-US" sz="2400" b="1" dirty="0"/>
              <a:t>Container Runtime</a:t>
            </a:r>
            <a:br>
              <a:rPr lang="en-US" sz="2400" dirty="0"/>
            </a:br>
            <a:r>
              <a:rPr lang="en-US" sz="2400" dirty="0"/>
              <a:t>→ Runs containers on nodes</a:t>
            </a:r>
          </a:p>
          <a:p>
            <a:endParaRPr lang="en-US" sz="2400" b="1" dirty="0"/>
          </a:p>
          <a:p>
            <a:r>
              <a:rPr lang="en-US" sz="2400" b="1" dirty="0"/>
              <a:t>7-Orchestration (Kubernetes)</a:t>
            </a:r>
            <a:br>
              <a:rPr lang="en-US" sz="2400" dirty="0"/>
            </a:br>
            <a:r>
              <a:rPr lang="en-US" sz="2400" dirty="0"/>
              <a:t>→ Deploys, scales, heals containers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5588A-F1D4-33B3-2D0D-361555EA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406" y="694771"/>
            <a:ext cx="3477110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1ADFA-F6A8-AE24-31B4-7116B3F56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694E-1CB5-F66A-C699-BCF9146D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133003"/>
            <a:ext cx="9222658" cy="1077218"/>
          </a:xfrm>
        </p:spPr>
        <p:txBody>
          <a:bodyPr/>
          <a:lstStyle/>
          <a:p>
            <a:r>
              <a:rPr lang="en-US" sz="3200" dirty="0"/>
              <a:t>Architectural Flow – Platform &amp; Automation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F0EFE0-0387-99A4-BFA9-86FD67D3B16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95845" y="3198813"/>
            <a:ext cx="5649784" cy="3659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4009E-1BD2-09E6-7DF4-B8E4C624F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4E481A-4BB8-496E-B8F6-CCA37FE89D59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3FDDA-FF73-95CB-0035-40DDA04E692F}"/>
              </a:ext>
            </a:extLst>
          </p:cNvPr>
          <p:cNvSpPr txBox="1"/>
          <p:nvPr/>
        </p:nvSpPr>
        <p:spPr>
          <a:xfrm>
            <a:off x="147484" y="931528"/>
            <a:ext cx="89965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8-DevOps practices</a:t>
            </a:r>
          </a:p>
          <a:p>
            <a:r>
              <a:rPr lang="en-US" sz="2400" dirty="0"/>
              <a:t>→ Overarching culture + tools enabling automation and reliability</a:t>
            </a:r>
          </a:p>
          <a:p>
            <a:r>
              <a:rPr lang="en-US" sz="2400" b="1" dirty="0"/>
              <a:t>9-Infrastructure as Code (</a:t>
            </a:r>
            <a:r>
              <a:rPr lang="en-US" sz="2400" b="1" dirty="0" err="1"/>
              <a:t>IaC</a:t>
            </a:r>
            <a:r>
              <a:rPr lang="en-US" sz="2400" b="1" dirty="0"/>
              <a:t>)</a:t>
            </a:r>
          </a:p>
          <a:p>
            <a:r>
              <a:rPr lang="en-US" sz="2400" dirty="0"/>
              <a:t>→ Creates the underlying infrastructure</a:t>
            </a:r>
          </a:p>
          <a:p>
            <a:r>
              <a:rPr lang="en-US" sz="2400" b="1" dirty="0"/>
              <a:t>10-Continuous Integration &amp; Continuous Deployment CI/CD</a:t>
            </a:r>
          </a:p>
          <a:p>
            <a:r>
              <a:rPr lang="en-US" sz="2400" dirty="0"/>
              <a:t>→ Builds and deploys microservices and serverless code</a:t>
            </a:r>
          </a:p>
        </p:txBody>
      </p:sp>
    </p:spTree>
    <p:extLst>
      <p:ext uri="{BB962C8B-B14F-4D97-AF65-F5344CB8AC3E}">
        <p14:creationId xmlns:p14="http://schemas.microsoft.com/office/powerpoint/2010/main" val="2309004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9582F-22A5-D6AE-4E51-EED626214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A2D22-24DF-0052-610A-E1013EAA2A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3024188"/>
            <a:ext cx="8639175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1 – Microservices</a:t>
            </a:r>
            <a:endParaRPr lang="en-US" dirty="0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15F565DE-EA28-A4B3-D8E6-A817BECD99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A3B704-604D-457A-B723-EE6C2CFBF45F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749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C81DC-F914-298B-A51A-A3BB66915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83F5592-38A7-1A86-EECD-683A51B9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What Are Microservices?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0891C-8866-4EF0-DC05-B6513D00A8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Microservices</a:t>
            </a:r>
            <a:r>
              <a:rPr lang="en-US" dirty="0"/>
              <a:t> is an </a:t>
            </a:r>
            <a:r>
              <a:rPr lang="en-US" b="1" dirty="0"/>
              <a:t>architectural style</a:t>
            </a:r>
            <a:r>
              <a:rPr lang="en-US" dirty="0"/>
              <a:t> where an application is divided into many small, independent services.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Each service:</a:t>
            </a:r>
          </a:p>
          <a:p>
            <a:r>
              <a:rPr lang="en-US" dirty="0"/>
              <a:t>performs a </a:t>
            </a:r>
            <a:r>
              <a:rPr lang="en-US" b="1" dirty="0"/>
              <a:t>single business function</a:t>
            </a:r>
            <a:endParaRPr lang="en-US" dirty="0"/>
          </a:p>
          <a:p>
            <a:r>
              <a:rPr lang="en-US" dirty="0"/>
              <a:t>can be </a:t>
            </a:r>
            <a:r>
              <a:rPr lang="en-US" b="1" dirty="0"/>
              <a:t>developed, deployed, and scaled</a:t>
            </a:r>
            <a:r>
              <a:rPr lang="en-US" dirty="0"/>
              <a:t> independently</a:t>
            </a:r>
          </a:p>
          <a:p>
            <a:r>
              <a:rPr lang="en-US" dirty="0"/>
              <a:t>communicates with other services via </a:t>
            </a:r>
            <a:r>
              <a:rPr lang="en-US" b="1" dirty="0"/>
              <a:t>APIs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 is the opposite of a </a:t>
            </a:r>
            <a:r>
              <a:rPr lang="en-US" b="1" dirty="0"/>
              <a:t>monolithic</a:t>
            </a:r>
            <a:r>
              <a:rPr lang="en-US" dirty="0"/>
              <a:t> architecture.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0A7F2ED-A1D3-E260-8890-00DC41ACB7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315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D1C19-C7A8-F1E7-5E69-70780B55D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C750D77-9717-1982-04C9-D9DB2F48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4DE9F-ACC9-B575-297F-3457148C45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83687"/>
            <a:ext cx="8639175" cy="3659187"/>
          </a:xfrm>
        </p:spPr>
        <p:txBody>
          <a:bodyPr/>
          <a:lstStyle/>
          <a:p>
            <a:pPr fontAlgn="ctr">
              <a:defRPr/>
            </a:pPr>
            <a:r>
              <a:rPr lang="en-US" dirty="0"/>
              <a:t>A </a:t>
            </a:r>
            <a:r>
              <a:rPr lang="en-US" b="1" dirty="0"/>
              <a:t>monolithic architecture</a:t>
            </a:r>
            <a:r>
              <a:rPr lang="en-US" dirty="0"/>
              <a:t> is a traditional software design where the entire application is built as </a:t>
            </a:r>
            <a:r>
              <a:rPr lang="en-US" b="1" dirty="0"/>
              <a:t>one large, tightly integrated unit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fontAlgn="ctr">
              <a:defRPr/>
            </a:pPr>
            <a:r>
              <a:rPr lang="en-US" dirty="0"/>
              <a:t>All components—UI, business logic, and database access—are combined into a </a:t>
            </a:r>
            <a:r>
              <a:rPr lang="en-US" b="1" dirty="0"/>
              <a:t>single codebase</a:t>
            </a:r>
            <a:r>
              <a:rPr lang="en-US" dirty="0"/>
              <a:t> and deployed together.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42FBB7E-9085-7EEC-D71D-E6443B927B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F85F6-1CFF-7C21-2996-3514EA06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148" y="3361295"/>
            <a:ext cx="3431458" cy="341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8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8667-A7E8-60E8-89A3-82E594F8C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8D73CF47-61CA-0F8A-6E4F-50C5BC18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83" y="113219"/>
            <a:ext cx="8900242" cy="584775"/>
          </a:xfrm>
        </p:spPr>
        <p:txBody>
          <a:bodyPr/>
          <a:lstStyle/>
          <a:p>
            <a:r>
              <a:rPr lang="en-US" sz="3200" dirty="0"/>
              <a:t>Disadvantages of Monolithic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7770E-AA89-5C89-BB22-BF8FE60B70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885366"/>
            <a:ext cx="8639175" cy="3659187"/>
          </a:xfrm>
        </p:spPr>
        <p:txBody>
          <a:bodyPr/>
          <a:lstStyle/>
          <a:p>
            <a:r>
              <a:rPr lang="en-US" b="1" dirty="0"/>
              <a:t>1. Poor Scalability</a:t>
            </a:r>
          </a:p>
          <a:p>
            <a:pPr marL="0" indent="0">
              <a:buNone/>
            </a:pPr>
            <a:r>
              <a:rPr lang="en-US" dirty="0"/>
              <a:t>You must scale the whole application—even if only one part needs more resources.</a:t>
            </a:r>
          </a:p>
          <a:p>
            <a:endParaRPr lang="en-US" b="1" dirty="0"/>
          </a:p>
          <a:p>
            <a:r>
              <a:rPr lang="en-US" b="1" dirty="0"/>
              <a:t>2. Difficult to Maintain</a:t>
            </a:r>
          </a:p>
          <a:p>
            <a:pPr marL="0" indent="0">
              <a:buNone/>
            </a:pPr>
            <a:r>
              <a:rPr lang="en-US" dirty="0"/>
              <a:t>As the app grows, the codebase becomes large, complex, and hard to understand.</a:t>
            </a:r>
          </a:p>
          <a:p>
            <a:endParaRPr lang="en-US" b="1" dirty="0"/>
          </a:p>
          <a:p>
            <a:r>
              <a:rPr lang="en-US" b="1" dirty="0"/>
              <a:t>3. Tight Coupling</a:t>
            </a:r>
          </a:p>
          <a:p>
            <a:pPr marL="0" indent="0">
              <a:buNone/>
            </a:pPr>
            <a:r>
              <a:rPr lang="en-US" dirty="0"/>
              <a:t>A small change can affect many other modules.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C4CA39A8-2DBC-84B3-A10C-24A3C93546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43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241C-B147-0F26-C21B-B8003A3A7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507CA5F-1D82-25EB-2297-A66340D6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83" y="113219"/>
            <a:ext cx="8900242" cy="584775"/>
          </a:xfrm>
        </p:spPr>
        <p:txBody>
          <a:bodyPr/>
          <a:lstStyle/>
          <a:p>
            <a:r>
              <a:rPr lang="en-US" sz="3200" dirty="0"/>
              <a:t>Disadvantages of Monolithic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3CB2-D028-E824-F05D-5A25B08028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885366"/>
            <a:ext cx="8639175" cy="3659187"/>
          </a:xfrm>
        </p:spPr>
        <p:txBody>
          <a:bodyPr/>
          <a:lstStyle/>
          <a:p>
            <a:r>
              <a:rPr lang="en-US" b="1" dirty="0"/>
              <a:t>4. Slow Deployment</a:t>
            </a:r>
          </a:p>
          <a:p>
            <a:pPr marL="0" indent="0">
              <a:buNone/>
            </a:pPr>
            <a:r>
              <a:rPr lang="en-US" dirty="0"/>
              <a:t>You must redeploy the entire application for any update.</a:t>
            </a:r>
          </a:p>
          <a:p>
            <a:endParaRPr lang="en-US" b="1" dirty="0"/>
          </a:p>
          <a:p>
            <a:r>
              <a:rPr lang="en-US" b="1" dirty="0"/>
              <a:t>5. Not Fault Tolerant</a:t>
            </a:r>
          </a:p>
          <a:p>
            <a:pPr marL="0" indent="0">
              <a:buNone/>
            </a:pPr>
            <a:r>
              <a:rPr lang="en-US" dirty="0"/>
              <a:t>One small component failure may cause the entire system to fail.</a:t>
            </a:r>
          </a:p>
          <a:p>
            <a:endParaRPr lang="en-US" b="1" dirty="0"/>
          </a:p>
          <a:p>
            <a:r>
              <a:rPr lang="en-US" b="1" dirty="0"/>
              <a:t>6. Technology Lock-In</a:t>
            </a:r>
          </a:p>
          <a:p>
            <a:pPr marL="0" indent="0">
              <a:buNone/>
            </a:pPr>
            <a:r>
              <a:rPr lang="en-US" dirty="0"/>
              <a:t>Since everything is one project, it's hard to adopt new tech/languages.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153A76A-CE83-14FE-1854-084B20CB48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2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661BC-6BCF-E467-60A1-3BF6B6F49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DC40735-F624-B1B0-3873-16BDD47D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Microservices: Breaking down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1853F-0848-DC22-1DE2-9DE3B685F2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 fontAlgn="ctr">
              <a:defRPr/>
            </a:pPr>
            <a:r>
              <a:rPr lang="en-US" dirty="0"/>
              <a:t>Split monolithic (1 codebase into many </a:t>
            </a:r>
            <a:r>
              <a:rPr lang="en-US" dirty="0" err="1"/>
              <a:t>ms-i</a:t>
            </a:r>
            <a:r>
              <a:rPr lang="en-US" dirty="0"/>
              <a:t>)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5A7EA625-8D07-3DAB-7FA8-FB7B51598B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12D8C6-57B4-E91C-3223-B0FA6C239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20" y="2729811"/>
            <a:ext cx="8067255" cy="29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4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>
            <a:extLst>
              <a:ext uri="{FF2B5EF4-FFF2-40B4-BE49-F238E27FC236}">
                <a16:creationId xmlns:a16="http://schemas.microsoft.com/office/drawing/2014/main" id="{7CBA4BF0-B62E-2777-126B-A249FD86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  <a:cs typeface="Arial" panose="020B0604020202020204" pitchFamily="34" charset="0"/>
              </a:rPr>
              <a:t>Course Contents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A4F66E-9E94-08F7-5616-50DBD266E5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6050" y="1511300"/>
            <a:ext cx="9067800" cy="3659188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defRPr/>
            </a:pPr>
            <a:r>
              <a:rPr lang="en-US" b="1" kern="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Chapter 1: Introduction to Cloud Computing</a:t>
            </a:r>
            <a:endParaRPr lang="en-US" b="1" kern="100" dirty="0">
              <a:solidFill>
                <a:schemeClr val="bg1">
                  <a:lumMod val="85000"/>
                </a:schemeClr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defRPr/>
            </a:pPr>
            <a:r>
              <a:rPr lang="en-US" b="1" kern="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Chapter 2: Infrastructure as a Service (IaaS)</a:t>
            </a:r>
            <a:endParaRPr lang="en-US" b="1" kern="100" dirty="0">
              <a:solidFill>
                <a:schemeClr val="bg1">
                  <a:lumMod val="85000"/>
                </a:schemeClr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defRPr/>
            </a:pPr>
            <a:r>
              <a:rPr lang="en-US" b="1" kern="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Chapter 3: Platform as a Service (PaaS)</a:t>
            </a:r>
            <a:endParaRPr lang="en-US" b="1" kern="100" dirty="0">
              <a:solidFill>
                <a:schemeClr val="bg1">
                  <a:lumMod val="85000"/>
                </a:schemeClr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defRPr/>
            </a:pPr>
            <a:r>
              <a:rPr lang="en-US" b="1" kern="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Chapter 4: Software as a Service (SaaS)</a:t>
            </a:r>
            <a:endParaRPr lang="en-US" b="1" kern="100" dirty="0">
              <a:solidFill>
                <a:schemeClr val="bg1">
                  <a:lumMod val="85000"/>
                </a:schemeClr>
              </a:solidFill>
              <a:latin typeface="Aptos"/>
              <a:ea typeface="Aptos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defRPr/>
            </a:pPr>
            <a:r>
              <a:rPr lang="en-US" b="1" kern="100" dirty="0"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Chapter 5: Cloud Native Technologies &amp; Architectures</a:t>
            </a:r>
            <a:endParaRPr lang="en-US" b="1" kern="100" dirty="0">
              <a:latin typeface="Aptos"/>
              <a:ea typeface="Aptos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defRPr/>
            </a:pPr>
            <a:r>
              <a:rPr lang="en-US" b="1" kern="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Chapter 6: Cloud Security </a:t>
            </a:r>
            <a:endParaRPr lang="en-US" b="1" kern="100" dirty="0">
              <a:solidFill>
                <a:schemeClr val="bg1">
                  <a:lumMod val="85000"/>
                </a:schemeClr>
              </a:solidFill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defRPr/>
            </a:pPr>
            <a:r>
              <a:rPr lang="en-US" b="1" kern="1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Aptos"/>
                <a:cs typeface="Arial" panose="020B0604020202020204" pitchFamily="34" charset="0"/>
              </a:rPr>
              <a:t>Chapter 7: Practical Case Studies </a:t>
            </a:r>
            <a:endParaRPr lang="en-US" b="1" kern="100" dirty="0">
              <a:solidFill>
                <a:schemeClr val="bg1">
                  <a:lumMod val="85000"/>
                </a:schemeClr>
              </a:solidFill>
              <a:latin typeface="Apto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11268" name="Slide Number Placeholder 1">
            <a:extLst>
              <a:ext uri="{FF2B5EF4-FFF2-40B4-BE49-F238E27FC236}">
                <a16:creationId xmlns:a16="http://schemas.microsoft.com/office/drawing/2014/main" id="{57A4DFFC-2B03-44DA-0EFB-6F21D797D30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66E1FB-D93D-4356-BC1A-251E9CD81103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FC365-505A-A2AE-6D0A-CF8F4E5D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9D20F87-B57F-90EF-2E04-90C6C5C5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Microservices: Breaking down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7C6A795-99BA-C66E-DAEF-F1C4A04F966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7659915-7C2E-BFFC-58AC-5B593146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50" y="961103"/>
            <a:ext cx="7082136" cy="54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2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2DAAD-4C37-57DB-C592-FCC68470C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85CE5AA-295D-7D8D-4AEF-CA9C390E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Microservices: Breaking down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0AD79E0-3D39-180A-C8ED-B854513D7C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9F56FA-DE8A-DF1D-B692-67ECFBA8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6" y="1674598"/>
            <a:ext cx="87153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59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183E4-EB6D-5E45-E02A-15A2D3CE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F9EE7C77-BFBE-A39D-5E64-8C010894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3219"/>
            <a:ext cx="9505335" cy="584775"/>
          </a:xfrm>
        </p:spPr>
        <p:txBody>
          <a:bodyPr/>
          <a:lstStyle/>
          <a:p>
            <a:r>
              <a:rPr lang="en-US" sz="3200" dirty="0"/>
              <a:t>Q1: How to break down the application?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F2B2CEBF-D7EB-A760-524A-7730E83F66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8703F929-A146-6DDA-6BA6-2336E43BE5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0393" y="1357312"/>
            <a:ext cx="8756495" cy="4355229"/>
          </a:xfrm>
        </p:spPr>
      </p:pic>
    </p:spTree>
    <p:extLst>
      <p:ext uri="{BB962C8B-B14F-4D97-AF65-F5344CB8AC3E}">
        <p14:creationId xmlns:p14="http://schemas.microsoft.com/office/powerpoint/2010/main" val="19781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19A9-A976-D4FD-7FD7-8F47B6835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38C5B94-91AE-F0FF-34DB-22DE5CBFF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1247"/>
            <a:ext cx="8915400" cy="1200329"/>
          </a:xfrm>
        </p:spPr>
        <p:txBody>
          <a:bodyPr/>
          <a:lstStyle/>
          <a:p>
            <a:r>
              <a:rPr lang="en-US" dirty="0"/>
              <a:t>Q2: How big or small they should be?</a:t>
            </a:r>
            <a:br>
              <a:rPr lang="en-US" dirty="0"/>
            </a:br>
            <a:r>
              <a:rPr lang="en-US" dirty="0"/>
              <a:t>Q3: How many microservices?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BAB7CC-F9A1-95A7-3C70-DB5AA6C0C16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464C986C-48EE-1E92-503C-61A4461288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447739"/>
            <a:ext cx="8639175" cy="3478335"/>
          </a:xfrm>
        </p:spPr>
      </p:pic>
    </p:spTree>
    <p:extLst>
      <p:ext uri="{BB962C8B-B14F-4D97-AF65-F5344CB8AC3E}">
        <p14:creationId xmlns:p14="http://schemas.microsoft.com/office/powerpoint/2010/main" val="4267052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25D70-9B03-9C89-0C50-3FF50B9B7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8F57C6B-6E19-B59A-4EAB-B50E9E7A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1416"/>
            <a:ext cx="8639175" cy="1200329"/>
          </a:xfrm>
        </p:spPr>
        <p:txBody>
          <a:bodyPr/>
          <a:lstStyle/>
          <a:p>
            <a:r>
              <a:rPr lang="en-US" dirty="0"/>
              <a:t>Q4: What code goes where? </a:t>
            </a:r>
            <a:br>
              <a:rPr lang="en-US" dirty="0"/>
            </a:br>
            <a:r>
              <a:rPr lang="en-US" dirty="0"/>
              <a:t>(Loosely coupled)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E258AD8-3872-0CB2-E7DA-375C58A3B5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D89679F8-8CE6-124F-EC17-41F62E716D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408253"/>
            <a:ext cx="8639175" cy="3557307"/>
          </a:xfrm>
        </p:spPr>
      </p:pic>
    </p:spTree>
    <p:extLst>
      <p:ext uri="{BB962C8B-B14F-4D97-AF65-F5344CB8AC3E}">
        <p14:creationId xmlns:p14="http://schemas.microsoft.com/office/powerpoint/2010/main" val="388164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BBE3E-6936-2D23-7C97-E0A7A297D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9FBE6CA-D89F-2681-9598-30566725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Q5: How do they communicate?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81AEF-9AC7-2EC7-C586-9127C8C73C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 fontAlgn="ctr">
              <a:defRPr/>
            </a:pPr>
            <a:r>
              <a:rPr lang="en-US" b="1" dirty="0"/>
              <a:t>1) Synchronous Communication (via API Calls)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5E8BE121-4630-CDAF-47AE-A12A2D4B7A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2A243B6D-D0AD-DAFF-EBC1-03CA6959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310"/>
            <a:ext cx="8229600" cy="41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1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18FC-4AAE-EBC5-5DB6-A67072C5A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9A02F4CD-2B43-F7D4-9541-C9FEB508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Q5: How do they communicate?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FAEE-8BF9-8A60-D1B7-1453B7E729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9053052" cy="3659187"/>
          </a:xfrm>
        </p:spPr>
        <p:txBody>
          <a:bodyPr/>
          <a:lstStyle/>
          <a:p>
            <a:pPr fontAlgn="ctr">
              <a:defRPr/>
            </a:pPr>
            <a:r>
              <a:rPr lang="en-US" b="1" dirty="0"/>
              <a:t>1) Asynchronous Communication (via Message Broker)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BBF7E64-D933-B208-03CA-5BD131B03B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EF8F058-B238-ED76-3096-CB395C0B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01479"/>
            <a:ext cx="8229600" cy="428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74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BE4D-08AE-231B-F0DE-74A6CFE07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8DBA9EB-CCC6-F019-6308-767607D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Advantaged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2313-C61B-E5F4-3D15-02861CC59B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003351"/>
            <a:ext cx="8639175" cy="3659187"/>
          </a:xfrm>
        </p:spPr>
        <p:txBody>
          <a:bodyPr/>
          <a:lstStyle/>
          <a:p>
            <a:r>
              <a:rPr lang="en-US" b="1" dirty="0"/>
              <a:t>1. Scalability</a:t>
            </a:r>
          </a:p>
          <a:p>
            <a:pPr marL="0" indent="0">
              <a:buNone/>
            </a:pPr>
            <a:r>
              <a:rPr lang="en-US" dirty="0"/>
              <a:t>Scale each service independently (e.g., scale Payment without scaling User).</a:t>
            </a:r>
          </a:p>
          <a:p>
            <a:r>
              <a:rPr lang="en-US" b="1" dirty="0"/>
              <a:t>2. Faster Development</a:t>
            </a:r>
          </a:p>
          <a:p>
            <a:pPr marL="0" indent="0">
              <a:buNone/>
            </a:pPr>
            <a:r>
              <a:rPr lang="en-US" dirty="0"/>
              <a:t>Different teams develop different services. Improves productivity.</a:t>
            </a:r>
          </a:p>
          <a:p>
            <a:r>
              <a:rPr lang="en-US" b="1" dirty="0"/>
              <a:t>3. Flexibility</a:t>
            </a:r>
          </a:p>
          <a:p>
            <a:pPr marL="0" indent="0">
              <a:buNone/>
            </a:pPr>
            <a:r>
              <a:rPr lang="en-US" dirty="0"/>
              <a:t>Use different languages/technologies per service.</a:t>
            </a:r>
          </a:p>
          <a:p>
            <a:r>
              <a:rPr lang="en-US" b="1" dirty="0"/>
              <a:t>4. Fault Isolation</a:t>
            </a:r>
          </a:p>
          <a:p>
            <a:pPr marL="0" indent="0">
              <a:buNone/>
            </a:pPr>
            <a:r>
              <a:rPr lang="en-US" dirty="0"/>
              <a:t>If Order service fails, User service continues working.</a:t>
            </a:r>
          </a:p>
          <a:p>
            <a:r>
              <a:rPr lang="en-US" b="1" dirty="0"/>
              <a:t>5. Continuous Deployment</a:t>
            </a:r>
          </a:p>
          <a:p>
            <a:pPr marL="0" indent="0">
              <a:buNone/>
            </a:pPr>
            <a:r>
              <a:rPr lang="en-US" dirty="0"/>
              <a:t>Small services → fast deployment, minimal risk.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506DB58-47BD-76F4-3983-2C187310EB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21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B8FF-E8DC-57C0-CB03-09DDB6E81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8A24C890-780F-7703-E829-47000DC5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Disadvantaged of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0AABA-83C6-9238-2789-11D1F25FC2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r>
              <a:rPr lang="en-US" b="1" dirty="0"/>
              <a:t>1. Increased Complexity</a:t>
            </a:r>
          </a:p>
          <a:p>
            <a:pPr marL="0" indent="0">
              <a:buNone/>
            </a:pPr>
            <a:r>
              <a:rPr lang="en-US" dirty="0"/>
              <a:t>Many small services = complex network.</a:t>
            </a:r>
          </a:p>
          <a:p>
            <a:r>
              <a:rPr lang="en-US" b="1" dirty="0"/>
              <a:t>2. Harder Debugging and Monitoring</a:t>
            </a:r>
          </a:p>
          <a:p>
            <a:pPr marL="0" indent="0">
              <a:buNone/>
            </a:pPr>
            <a:r>
              <a:rPr lang="en-US" dirty="0"/>
              <a:t>Distributed logs and errors.</a:t>
            </a:r>
          </a:p>
          <a:p>
            <a:r>
              <a:rPr lang="en-US" b="1" dirty="0"/>
              <a:t>3. Network Latency</a:t>
            </a:r>
          </a:p>
          <a:p>
            <a:pPr marL="0" indent="0">
              <a:buNone/>
            </a:pPr>
            <a:r>
              <a:rPr lang="en-US" dirty="0"/>
              <a:t>Services talk over the network → delays possible.</a:t>
            </a:r>
          </a:p>
          <a:p>
            <a:r>
              <a:rPr lang="en-US" b="1" dirty="0"/>
              <a:t>4. Data Consistency Challenges</a:t>
            </a:r>
          </a:p>
          <a:p>
            <a:pPr marL="0" indent="0">
              <a:buNone/>
            </a:pPr>
            <a:r>
              <a:rPr lang="en-US" dirty="0"/>
              <a:t>Each service has its own DB → needs eventual consistency.</a:t>
            </a:r>
          </a:p>
          <a:p>
            <a:r>
              <a:rPr lang="en-US" b="1" dirty="0"/>
              <a:t>5. Requires DevOps Expertise</a:t>
            </a:r>
          </a:p>
          <a:p>
            <a:pPr marL="0" indent="0">
              <a:buNone/>
            </a:pPr>
            <a:r>
              <a:rPr lang="en-US" dirty="0"/>
              <a:t>Automation, CI/CD, container orchestration (K8s) required.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F44DB5E-6390-F25D-D0F1-47FC9E2EF5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499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DD699-2D86-288E-3795-F0308C4EB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0FF02-5AB0-756D-4A65-C78BC0D023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" y="3024188"/>
            <a:ext cx="9144000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2 – Serverless (Functions as a Service: AWS Lambda, Azure Functions)</a:t>
            </a: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F6036C38-EE80-35F9-E711-E1100183A4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3B704-604D-457A-B723-EE6C2CFBF4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7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7C161-C7AB-C048-E8DB-E5DF967674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3600" b="1" u="sng" dirty="0">
                <a:solidFill>
                  <a:schemeClr val="tx2"/>
                </a:solidFill>
              </a:rPr>
              <a:t>Chapter </a:t>
            </a:r>
            <a:r>
              <a:rPr lang="ar-LB" sz="3600" b="1" u="sng" dirty="0">
                <a:solidFill>
                  <a:schemeClr val="tx2"/>
                </a:solidFill>
              </a:rPr>
              <a:t>5</a:t>
            </a:r>
            <a:r>
              <a:rPr lang="en-US" sz="3600" b="1" u="sng" dirty="0">
                <a:solidFill>
                  <a:schemeClr val="tx2"/>
                </a:solidFill>
              </a:rPr>
              <a:t>: </a:t>
            </a:r>
          </a:p>
          <a:p>
            <a:pPr algn="ctr">
              <a:defRPr/>
            </a:pPr>
            <a:endParaRPr lang="en-US" sz="3600" b="1" dirty="0"/>
          </a:p>
          <a:p>
            <a:pPr algn="ctr">
              <a:defRPr/>
            </a:pPr>
            <a:endParaRPr lang="en-US" sz="3600" b="1" dirty="0"/>
          </a:p>
          <a:p>
            <a:pPr marL="0" indent="0" algn="ctr">
              <a:buFont typeface="Wingdings" pitchFamily="2" charset="2"/>
              <a:buNone/>
              <a:defRPr/>
            </a:pPr>
            <a:r>
              <a:rPr lang="en-US" sz="3600" b="1" dirty="0"/>
              <a:t>Cloud Native Technologies &amp; Architectures</a:t>
            </a:r>
          </a:p>
        </p:txBody>
      </p:sp>
      <p:sp>
        <p:nvSpPr>
          <p:cNvPr id="13315" name="Slide Number Placeholder 1">
            <a:extLst>
              <a:ext uri="{FF2B5EF4-FFF2-40B4-BE49-F238E27FC236}">
                <a16:creationId xmlns:a16="http://schemas.microsoft.com/office/drawing/2014/main" id="{E18305FD-7861-095B-BB94-626EF9EC4E4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AE05CB-0485-43C5-8814-0329F503E1BB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42DEB-4819-28DD-3E68-9F37D23F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5606DB4-E4D1-BFBE-E4E5-3FCC2E71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Serverless computing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307F-69D0-63DF-5FB8-7CDDB70834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b="1" dirty="0"/>
              <a:t>Serverless computing</a:t>
            </a:r>
            <a:r>
              <a:rPr lang="en-US" dirty="0"/>
              <a:t> allows you to run code without provisioning or managing servers. You only upload </a:t>
            </a:r>
            <a:r>
              <a:rPr lang="en-US" u="sng" dirty="0"/>
              <a:t>functions</a:t>
            </a:r>
            <a:r>
              <a:rPr lang="en-US" dirty="0"/>
              <a:t>; the cloud handles everything else.</a:t>
            </a:r>
          </a:p>
          <a:p>
            <a:r>
              <a:rPr lang="en-US" dirty="0"/>
              <a:t>Though servers exist, they are </a:t>
            </a:r>
            <a:r>
              <a:rPr lang="en-US" b="1" dirty="0"/>
              <a:t>fully hidden</a:t>
            </a:r>
            <a:r>
              <a:rPr lang="en-US" dirty="0"/>
              <a:t> from the developer.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6D86B54-076E-DE12-FD62-962A8139BB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C91C213-5686-DEBF-597F-9CD2E7DC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71" y="2713703"/>
            <a:ext cx="5938909" cy="41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7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35E5F-878D-32C8-CDD7-950661DC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9B7D221A-B3B2-06CC-A9FE-E5F3F9D6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Serverless computing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97009-AD1F-752B-8983-E797B0C7F6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dirty="0"/>
              <a:t>Serverless = Function as a Service (</a:t>
            </a:r>
            <a:r>
              <a:rPr lang="en-US" dirty="0" err="1"/>
              <a:t>FaaS</a:t>
            </a:r>
            <a:r>
              <a:rPr lang="en-US" dirty="0"/>
              <a:t>) + Backend as a Service (BaaS).</a:t>
            </a:r>
          </a:p>
          <a:p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AAD36818-8DB8-D21A-02E5-DA780AF11C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D4B5C1-08DE-28B8-0BC9-51E47E61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956641"/>
            <a:ext cx="81629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17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BEB78-0679-D86A-9F43-B14B4B7E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8E09DD5B-9EBE-CB59-E278-DD2B0648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Serverless – </a:t>
            </a:r>
            <a:r>
              <a:rPr lang="en-US" dirty="0" err="1"/>
              <a:t>FaaS</a:t>
            </a:r>
            <a:r>
              <a:rPr lang="en-US" dirty="0"/>
              <a:t>, BaaS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7615-D64B-CBCE-ABE2-B7988FC434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b="1" dirty="0" err="1"/>
              <a:t>FaaS</a:t>
            </a:r>
            <a:r>
              <a:rPr lang="en-US" dirty="0"/>
              <a:t> is a cloud-native compute model that lets you deploy small, single-purpose pieces of code — called </a:t>
            </a:r>
            <a:r>
              <a:rPr lang="en-US" b="1" i="1" u="sng" dirty="0"/>
              <a:t>functions</a:t>
            </a:r>
            <a:r>
              <a:rPr lang="en-US" b="1" i="1" dirty="0"/>
              <a:t> </a:t>
            </a:r>
            <a:r>
              <a:rPr lang="en-US" dirty="0"/>
              <a:t>— that execute only when triggered.</a:t>
            </a:r>
          </a:p>
          <a:p>
            <a:r>
              <a:rPr lang="en-US" dirty="0"/>
              <a:t>you pay only for the time the function runs.</a:t>
            </a:r>
          </a:p>
          <a:p>
            <a:endParaRPr lang="en-US" dirty="0"/>
          </a:p>
          <a:p>
            <a:r>
              <a:rPr lang="en-US" b="1" dirty="0"/>
              <a:t>BaaS</a:t>
            </a:r>
            <a:r>
              <a:rPr lang="en-US" dirty="0"/>
              <a:t> platforms give developers </a:t>
            </a:r>
            <a:r>
              <a:rPr lang="en-US" b="1" dirty="0"/>
              <a:t>prebuilt backend </a:t>
            </a:r>
            <a:r>
              <a:rPr lang="en-US" dirty="0"/>
              <a:t>functionality, accessible via </a:t>
            </a:r>
            <a:r>
              <a:rPr lang="en-US" b="1" dirty="0"/>
              <a:t>APIs</a:t>
            </a:r>
            <a:r>
              <a:rPr lang="en-US" dirty="0"/>
              <a:t>, such as: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Database &amp; storage</a:t>
            </a:r>
          </a:p>
          <a:p>
            <a:r>
              <a:rPr lang="en-US" dirty="0"/>
              <a:t>File handling</a:t>
            </a:r>
          </a:p>
          <a:p>
            <a:r>
              <a:rPr lang="en-US" dirty="0"/>
              <a:t>Analytics &amp; logging</a:t>
            </a:r>
          </a:p>
          <a:p>
            <a:r>
              <a:rPr lang="en-US" dirty="0"/>
              <a:t>Hosting</a:t>
            </a:r>
          </a:p>
          <a:p>
            <a:r>
              <a:rPr lang="en-US" dirty="0"/>
              <a:t>API management, …</a:t>
            </a:r>
          </a:p>
          <a:p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7383644-5F21-DF0E-EE8B-512F044E6F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96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A28F-8014-D01F-8FA8-365B7F515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75EC599-D5C7-7DBD-41FA-E026ED42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94558"/>
            <a:ext cx="8846574" cy="1200329"/>
          </a:xfrm>
        </p:spPr>
        <p:txBody>
          <a:bodyPr/>
          <a:lstStyle/>
          <a:p>
            <a:r>
              <a:rPr lang="en-US" dirty="0"/>
              <a:t>Serverless computing – Key Features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8E13C-78D0-CAA7-F618-87B834D80A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1-No server management</a:t>
            </a:r>
            <a:r>
              <a:rPr lang="en-US" dirty="0"/>
              <a:t> → you don’t provision or maintain </a:t>
            </a:r>
            <a:r>
              <a:rPr lang="en-US" u="sng" dirty="0"/>
              <a:t>servers</a:t>
            </a:r>
            <a:r>
              <a:rPr lang="en-US" dirty="0"/>
              <a:t>. </a:t>
            </a:r>
            <a:r>
              <a:rPr lang="pt-BR" dirty="0"/>
              <a:t>No patching, no OS updates, no cluster management.</a:t>
            </a:r>
          </a:p>
          <a:p>
            <a:endParaRPr lang="en-US" u="sng" dirty="0"/>
          </a:p>
          <a:p>
            <a:pPr marL="0" indent="0">
              <a:buNone/>
            </a:pPr>
            <a:r>
              <a:rPr lang="en-US" b="1" dirty="0"/>
              <a:t>2-Automatic scaling</a:t>
            </a:r>
            <a:r>
              <a:rPr lang="en-US" dirty="0"/>
              <a:t> → scales instantly based on </a:t>
            </a:r>
            <a:r>
              <a:rPr lang="en-US" u="sng" dirty="0"/>
              <a:t>traffic</a:t>
            </a:r>
            <a:r>
              <a:rPr lang="en-US" dirty="0"/>
              <a:t>,</a:t>
            </a:r>
            <a:r>
              <a:rPr lang="en-US" u="sng" dirty="0"/>
              <a:t> </a:t>
            </a:r>
            <a:r>
              <a:rPr lang="en-US" dirty="0"/>
              <a:t>scales up during high traffic and scales to zero when idle.</a:t>
            </a:r>
          </a:p>
          <a:p>
            <a:endParaRPr lang="en-US" u="sng" dirty="0"/>
          </a:p>
          <a:p>
            <a:pPr marL="0" indent="0">
              <a:buNone/>
            </a:pPr>
            <a:r>
              <a:rPr lang="en-US" b="1" dirty="0"/>
              <a:t>3-Pay-per-use</a:t>
            </a:r>
            <a:r>
              <a:rPr lang="en-US" dirty="0"/>
              <a:t> → you pay only for execution time, </a:t>
            </a:r>
            <a:r>
              <a:rPr lang="en-US" u="sng" dirty="0"/>
              <a:t>not idle time</a:t>
            </a:r>
            <a:r>
              <a:rPr lang="en-US" dirty="0"/>
              <a:t>. Billing is based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Number of requests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Execution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Memory/CPU usage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2FA9768-A5B8-40EC-9F25-68ACDCC1CD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62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BB96D-F398-3324-CC95-3A2694B8D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0A14665-DF51-BE55-AA5A-4BE6832E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94558"/>
            <a:ext cx="8846574" cy="1200329"/>
          </a:xfrm>
        </p:spPr>
        <p:txBody>
          <a:bodyPr/>
          <a:lstStyle/>
          <a:p>
            <a:r>
              <a:rPr lang="en-US" dirty="0"/>
              <a:t>Serverless computing – Key Features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860B-6808-D138-E701-5E51E51525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4-Event-driven</a:t>
            </a:r>
            <a:r>
              <a:rPr lang="en-US" dirty="0"/>
              <a:t> → functions run in response to </a:t>
            </a:r>
            <a:r>
              <a:rPr lang="en-US" u="sng" dirty="0"/>
              <a:t>triggers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Database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Messaging queues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File uploads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Scheduled events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5-Stateless </a:t>
            </a:r>
            <a:r>
              <a:rPr lang="en-US" dirty="0"/>
              <a:t>→ functions are stateless. No stored session data on the server. State is stored in databases, caches, or storage services.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04BAB359-54C4-82AF-B03E-51991CF980D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69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D65E3-79BC-E45A-ADA7-6EE956D03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76D286E-2EBC-9985-567E-E2B4EDBA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846574" cy="646331"/>
          </a:xfrm>
        </p:spPr>
        <p:txBody>
          <a:bodyPr/>
          <a:lstStyle/>
          <a:p>
            <a:r>
              <a:rPr lang="en-US" dirty="0"/>
              <a:t>Serverless – Disadvantages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393F-8471-E23C-20A1-48E5A6BC95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dirty="0"/>
              <a:t>Cold starts (delay on first request)</a:t>
            </a:r>
          </a:p>
          <a:p>
            <a:r>
              <a:rPr lang="en-US" dirty="0"/>
              <a:t>Limited execution time</a:t>
            </a:r>
          </a:p>
          <a:p>
            <a:r>
              <a:rPr lang="en-US" dirty="0"/>
              <a:t>Vendor lock-in</a:t>
            </a:r>
          </a:p>
          <a:p>
            <a:r>
              <a:rPr lang="en-US" dirty="0"/>
              <a:t>Harder debugging for distributed functions</a:t>
            </a:r>
          </a:p>
          <a:p>
            <a:r>
              <a:rPr lang="en-US" dirty="0"/>
              <a:t>Stateless by design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4D7DA6F2-8E1D-FDD9-4713-249F53194C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537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B26D-4513-41B5-B952-44DC23BD7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rverless Architecture: Benefits, Use cases, Tools, and More!">
            <a:extLst>
              <a:ext uri="{FF2B5EF4-FFF2-40B4-BE49-F238E27FC236}">
                <a16:creationId xmlns:a16="http://schemas.microsoft.com/office/drawing/2014/main" id="{774D7533-82D9-2540-F4F0-21112031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90" y="1907458"/>
            <a:ext cx="7125018" cy="48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>
            <a:extLst>
              <a:ext uri="{FF2B5EF4-FFF2-40B4-BE49-F238E27FC236}">
                <a16:creationId xmlns:a16="http://schemas.microsoft.com/office/drawing/2014/main" id="{671EEA51-4766-2E7F-BE98-FB3EFAC9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80" y="-194558"/>
            <a:ext cx="9043219" cy="1200329"/>
          </a:xfrm>
        </p:spPr>
        <p:txBody>
          <a:bodyPr/>
          <a:lstStyle/>
          <a:p>
            <a:r>
              <a:rPr lang="en-US" dirty="0"/>
              <a:t>Serverless – Architecture Components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34F47-C69C-1576-E64E-AE1C2B061E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111" y="836208"/>
            <a:ext cx="9112046" cy="3659187"/>
          </a:xfrm>
        </p:spPr>
        <p:txBody>
          <a:bodyPr/>
          <a:lstStyle/>
          <a:p>
            <a:r>
              <a:rPr lang="en-US" dirty="0"/>
              <a:t>Event sources (API Gateway, queues, </a:t>
            </a:r>
            <a:r>
              <a:rPr lang="en-US" dirty="0" err="1"/>
              <a:t>cron</a:t>
            </a:r>
            <a:r>
              <a:rPr lang="en-US" dirty="0"/>
              <a:t>, file upload triggers)</a:t>
            </a:r>
          </a:p>
          <a:p>
            <a:r>
              <a:rPr lang="en-US" dirty="0"/>
              <a:t>Authentication services</a:t>
            </a:r>
          </a:p>
          <a:p>
            <a:r>
              <a:rPr lang="en-US" dirty="0"/>
              <a:t>Serverless databases</a:t>
            </a:r>
          </a:p>
          <a:p>
            <a:r>
              <a:rPr lang="en-US" dirty="0"/>
              <a:t>Functions (compute)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Reporting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244EE293-350D-6590-B548-6DB309E051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480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2E27C-B9AF-B7C2-E1B8-1A8A800F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A85D43D-F256-D1A1-1C4A-E14191DB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846574" cy="646331"/>
          </a:xfrm>
        </p:spPr>
        <p:txBody>
          <a:bodyPr/>
          <a:lstStyle/>
          <a:p>
            <a:r>
              <a:rPr lang="en-US" dirty="0"/>
              <a:t>Serverless – Services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69295-C5F1-9CB4-9799-942CD33048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b="1" dirty="0"/>
              <a:t>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AWS Lambda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Azure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Cloud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Cloudflare Workers</a:t>
            </a:r>
          </a:p>
          <a:p>
            <a:endParaRPr lang="en-US" b="1" dirty="0"/>
          </a:p>
          <a:p>
            <a:r>
              <a:rPr lang="en-US" b="1" dirty="0"/>
              <a:t>Serverless Containers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AWS Fargate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Cloud Run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Azure Container Apps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932666ED-5A00-1406-9DA1-7782CEFEB5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144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681F7-D969-3CD0-E0F4-CFE6749DE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2BDBD07-453A-D6BD-CFBB-12E7BB4A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846574" cy="646331"/>
          </a:xfrm>
        </p:spPr>
        <p:txBody>
          <a:bodyPr/>
          <a:lstStyle/>
          <a:p>
            <a:r>
              <a:rPr lang="en-US" dirty="0"/>
              <a:t>Serverless – Services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F5CAA-7208-21AF-0B35-64FAC87724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b="1" dirty="0"/>
              <a:t>Serverless Databases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DynamoDB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Aurora Serverless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Firestore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Cosmos DB</a:t>
            </a:r>
          </a:p>
          <a:p>
            <a:endParaRPr lang="en-US" b="1" dirty="0"/>
          </a:p>
          <a:p>
            <a:r>
              <a:rPr lang="en-US" b="1" dirty="0"/>
              <a:t>Serverless Storage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Amazon S3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Cloud Storage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5B8526E9-20F6-1EC0-B0C5-490A035173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58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40929-0DAF-7715-BE95-F1DEA3967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A4C9E1B-A221-9FA4-49F6-16C24B5A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94558"/>
            <a:ext cx="8748252" cy="1200329"/>
          </a:xfrm>
        </p:spPr>
        <p:txBody>
          <a:bodyPr/>
          <a:lstStyle/>
          <a:p>
            <a:r>
              <a:rPr lang="en-US" dirty="0"/>
              <a:t>Serverless computing – AWS Lambda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7E703-2832-6058-6AB2-4DDD54E3CD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dirty="0"/>
              <a:t>Runs small pieces of code in response to </a:t>
            </a:r>
            <a:r>
              <a:rPr lang="en-US" b="1" dirty="0"/>
              <a:t>events </a:t>
            </a:r>
            <a:r>
              <a:rPr lang="en-US" dirty="0"/>
              <a:t>i.e. when triggered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API Gateway request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File upload to S3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Message in queue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Cron-like schedules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Database changes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You upload your function code, and Lambda executes it </a:t>
            </a:r>
            <a:r>
              <a:rPr lang="en-US" b="1" dirty="0"/>
              <a:t>on-demand</a:t>
            </a:r>
            <a:r>
              <a:rPr lang="en-US" dirty="0"/>
              <a:t>, scaling automatically.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D69B292-7EE0-D8E7-696E-65AE4A4266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6E460-27C8-87E9-6826-1B93DE40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04" t="12614" r="16837" b="20334"/>
          <a:stretch>
            <a:fillRect/>
          </a:stretch>
        </p:blipFill>
        <p:spPr>
          <a:xfrm>
            <a:off x="4955457" y="2123767"/>
            <a:ext cx="2772697" cy="14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6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FBB1074F-52C3-8672-A141-BBB7B7AF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831D-6D27-F90C-3478-0DDC8B6CD6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4963" y="1019175"/>
            <a:ext cx="8639175" cy="3659188"/>
          </a:xfrm>
        </p:spPr>
        <p:txBody>
          <a:bodyPr/>
          <a:lstStyle/>
          <a:p>
            <a:pPr>
              <a:defRPr/>
            </a:pPr>
            <a:r>
              <a:rPr lang="en-US" dirty="0"/>
              <a:t>Introduction</a:t>
            </a:r>
          </a:p>
          <a:p>
            <a:pPr lvl="0"/>
            <a:r>
              <a:rPr lang="en-US" dirty="0"/>
              <a:t>Microservices, API gateways</a:t>
            </a:r>
          </a:p>
          <a:p>
            <a:pPr lvl="0"/>
            <a:r>
              <a:rPr lang="en-US" dirty="0"/>
              <a:t>Container orchestration overview (Kubernetes introductory)</a:t>
            </a:r>
          </a:p>
          <a:p>
            <a:pPr lvl="0"/>
            <a:r>
              <a:rPr lang="en-US" dirty="0"/>
              <a:t>Serverless computing basics (Functions as a Service: AWS Lambda, Azure Functions)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4340" name="Slide Number Placeholder 1">
            <a:extLst>
              <a:ext uri="{FF2B5EF4-FFF2-40B4-BE49-F238E27FC236}">
                <a16:creationId xmlns:a16="http://schemas.microsoft.com/office/drawing/2014/main" id="{D875EE52-EE6D-D2FA-9584-261F1079D9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143ABD-B7A3-40CD-B9F6-EBDC39C5F0E5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74E0-72C4-0E13-1805-523F56CE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8E4FA05F-1BCB-31F9-632E-4E8B157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94558"/>
            <a:ext cx="8748252" cy="1200329"/>
          </a:xfrm>
        </p:spPr>
        <p:txBody>
          <a:bodyPr/>
          <a:lstStyle/>
          <a:p>
            <a:r>
              <a:rPr lang="en-US" dirty="0"/>
              <a:t>Serverless computing – AWS Lambda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BB189-9BD2-EE65-1B32-A7916FD63B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b="1" dirty="0"/>
              <a:t>How AWS Lambda Works: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write a function (Python, Node.js, Java, Go, .NET, Ruby,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it to AWS Lambda.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Configure an </a:t>
            </a:r>
            <a:r>
              <a:rPr lang="en-US" b="1" dirty="0"/>
              <a:t>event trigger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Lambda runs the function only when needed.</a:t>
            </a:r>
          </a:p>
          <a:p>
            <a:endParaRPr lang="en-US" dirty="0"/>
          </a:p>
          <a:p>
            <a:r>
              <a:rPr lang="en-US" dirty="0"/>
              <a:t>You only pay for the </a:t>
            </a:r>
            <a:r>
              <a:rPr lang="en-US" b="1" dirty="0"/>
              <a:t>duration</a:t>
            </a:r>
            <a:r>
              <a:rPr lang="en-US" dirty="0"/>
              <a:t> your function runs (</a:t>
            </a:r>
            <a:r>
              <a:rPr lang="en-US" dirty="0" err="1"/>
              <a:t>ms</a:t>
            </a:r>
            <a:r>
              <a:rPr lang="en-US" dirty="0"/>
              <a:t>-based). However, you have only 15-minute maximum execution time.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1E8A82FD-8808-8CCF-6DEF-54AA75BB50E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006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5C18-D057-0E83-E129-EA1F8194E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4283C25-9C27-83D3-0E95-402953D89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3" y="113219"/>
            <a:ext cx="8521602" cy="584775"/>
          </a:xfrm>
        </p:spPr>
        <p:txBody>
          <a:bodyPr/>
          <a:lstStyle/>
          <a:p>
            <a:r>
              <a:rPr lang="en-US" sz="3200" dirty="0"/>
              <a:t>Serverless computing – Azure Functions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5B7E-8AA9-C6D6-11ED-3A7D7413E4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73854"/>
            <a:ext cx="8639175" cy="3659187"/>
          </a:xfrm>
        </p:spPr>
        <p:txBody>
          <a:bodyPr/>
          <a:lstStyle/>
          <a:p>
            <a:r>
              <a:rPr lang="en-US" b="1" dirty="0"/>
              <a:t>Azure Functions</a:t>
            </a:r>
            <a:r>
              <a:rPr lang="en-US" dirty="0"/>
              <a:t> is Microsoft Azure’s serverless compute service that lets you run code </a:t>
            </a:r>
            <a:r>
              <a:rPr lang="en-US" b="1" dirty="0"/>
              <a:t>on-demand</a:t>
            </a:r>
            <a:r>
              <a:rPr lang="en-US" dirty="0"/>
              <a:t> without managing servers. </a:t>
            </a:r>
          </a:p>
          <a:p>
            <a:endParaRPr lang="en-US" dirty="0"/>
          </a:p>
          <a:p>
            <a:r>
              <a:rPr lang="en-US" dirty="0"/>
              <a:t>It follows an </a:t>
            </a:r>
            <a:r>
              <a:rPr lang="en-US" b="1" dirty="0"/>
              <a:t>event-driven</a:t>
            </a:r>
            <a:r>
              <a:rPr lang="en-US" dirty="0"/>
              <a:t> model just like AWS Lambda.</a:t>
            </a:r>
          </a:p>
          <a:p>
            <a:endParaRPr lang="en-US" b="1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F5E4D55A-0702-29E7-33DE-9672147D09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029" name="Picture 5" descr="An overview of Azure Functions: Serverless Application Development">
            <a:extLst>
              <a:ext uri="{FF2B5EF4-FFF2-40B4-BE49-F238E27FC236}">
                <a16:creationId xmlns:a16="http://schemas.microsoft.com/office/drawing/2014/main" id="{AADAE42B-4C69-44B0-1638-D8D05F9A0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1" y="3194401"/>
            <a:ext cx="6953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367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2EEF-7D02-FA58-7A84-DFF52935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11563B4-40C1-0F4C-B36E-61C26CA0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73" y="113219"/>
            <a:ext cx="8521602" cy="584775"/>
          </a:xfrm>
        </p:spPr>
        <p:txBody>
          <a:bodyPr/>
          <a:lstStyle/>
          <a:p>
            <a:r>
              <a:rPr lang="en-US" sz="3200" dirty="0"/>
              <a:t>Serverless computing – Azure Functions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B39F4-7F41-CA2E-4F1C-858EA48EC5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73854"/>
            <a:ext cx="8639175" cy="3659187"/>
          </a:xfrm>
        </p:spPr>
        <p:txBody>
          <a:bodyPr/>
          <a:lstStyle/>
          <a:p>
            <a:r>
              <a:rPr lang="en-US" b="1" dirty="0"/>
              <a:t>How Azure Functions</a:t>
            </a:r>
            <a:r>
              <a:rPr lang="en-US" dirty="0"/>
              <a:t> </a:t>
            </a:r>
            <a:r>
              <a:rPr lang="en-US" b="1" dirty="0"/>
              <a:t>Works: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Write a function (C#, Python, JavaScript, Java, PowerShell,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it to Azure Functions.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Bind it to a Trigger (something that starts the function).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(Optional) Use Bindings to integrate with other Azure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Azure runs the function only when needed and scales automatically.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381FD62-68ED-A942-DFE1-B6845A5E2E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212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6F0ED-4447-E8D3-9DF8-B93D1345A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561B3-DFFF-6D1A-B575-E11CF31A76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3024188"/>
            <a:ext cx="8639175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3 – API Gateways</a:t>
            </a:r>
            <a:endParaRPr lang="en-US" dirty="0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3FE4BC52-9DAE-C211-7A19-C4B9568E47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3B704-604D-457A-B723-EE6C2CFBF4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04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10D5E-3648-D3A1-012E-2DCE26661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1BB9D2D-37FA-FD01-D875-16D56258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7569-168F-1BB5-128C-E8BF8B5112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 fontAlgn="ctr">
              <a:defRPr/>
            </a:pPr>
            <a:r>
              <a:rPr lang="en-US" dirty="0"/>
              <a:t>An </a:t>
            </a:r>
            <a:r>
              <a:rPr lang="en-US" b="1" dirty="0"/>
              <a:t>API Gateway</a:t>
            </a:r>
            <a:r>
              <a:rPr lang="en-US" dirty="0"/>
              <a:t> is a critical component in a microservices architecture, acting as a </a:t>
            </a:r>
            <a:r>
              <a:rPr lang="en-US" b="1" dirty="0"/>
              <a:t>single-entry point </a:t>
            </a:r>
            <a:r>
              <a:rPr lang="en-US" dirty="0"/>
              <a:t>for client requests. </a:t>
            </a:r>
          </a:p>
          <a:p>
            <a:pPr fontAlgn="ctr">
              <a:defRPr/>
            </a:pPr>
            <a:endParaRPr lang="en-US" dirty="0"/>
          </a:p>
          <a:p>
            <a:pPr fontAlgn="ctr">
              <a:defRPr/>
            </a:pPr>
            <a:r>
              <a:rPr lang="en-US" dirty="0"/>
              <a:t>It simplifies communication between clients and multiple microservices by managing </a:t>
            </a:r>
            <a:r>
              <a:rPr lang="en-US" b="1" dirty="0"/>
              <a:t>routing</a:t>
            </a:r>
            <a:r>
              <a:rPr lang="en-US" dirty="0"/>
              <a:t>, </a:t>
            </a:r>
            <a:r>
              <a:rPr lang="en-US" b="1" dirty="0"/>
              <a:t>security</a:t>
            </a:r>
            <a:r>
              <a:rPr lang="en-US" dirty="0"/>
              <a:t>, and </a:t>
            </a:r>
            <a:r>
              <a:rPr lang="en-US" b="1" dirty="0"/>
              <a:t>protocol</a:t>
            </a:r>
            <a:r>
              <a:rPr lang="en-US" dirty="0"/>
              <a:t> translation. </a:t>
            </a:r>
          </a:p>
          <a:p>
            <a:pPr fontAlgn="ctr">
              <a:defRPr/>
            </a:pPr>
            <a:endParaRPr lang="en-US" dirty="0"/>
          </a:p>
          <a:p>
            <a:pPr fontAlgn="ctr">
              <a:defRPr/>
            </a:pPr>
            <a:r>
              <a:rPr lang="en-US" dirty="0"/>
              <a:t>This approach enhances scalability, security, and performance in cloud systems.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C70D916-D2E3-560C-C389-93EBF4C56A4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342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6437D-C550-3261-4285-2EFA9A072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9007B9A-18CC-7586-33F4-7BBCD54C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A3DFB10-792F-C14E-617D-43A8DC13784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C740E10-31D8-B6A9-6526-4F8A21DDFAA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4465" y="928624"/>
            <a:ext cx="8671634" cy="46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07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6448D-C922-11EC-1099-8737F50F7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C307F9C-DEC5-5FD4-21E0-684990AA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EE51772-CC47-14DE-2732-C66878EB1C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4EFE0240-60C6-EE84-0C37-FB37E36591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976477"/>
            <a:ext cx="8621076" cy="4411600"/>
          </a:xfrm>
        </p:spPr>
      </p:pic>
    </p:spTree>
    <p:extLst>
      <p:ext uri="{BB962C8B-B14F-4D97-AF65-F5344CB8AC3E}">
        <p14:creationId xmlns:p14="http://schemas.microsoft.com/office/powerpoint/2010/main" val="2869847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5E124-3826-F83D-31D4-B7F873011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5E10960-0A05-089A-ED05-43A71476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12F3E33A-568E-E8B3-3B46-E8C3CC1D14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5044DACD-989F-E0A5-8483-06920BB70F1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7881" y="1160205"/>
            <a:ext cx="8556605" cy="4227871"/>
          </a:xfrm>
        </p:spPr>
      </p:pic>
    </p:spTree>
    <p:extLst>
      <p:ext uri="{BB962C8B-B14F-4D97-AF65-F5344CB8AC3E}">
        <p14:creationId xmlns:p14="http://schemas.microsoft.com/office/powerpoint/2010/main" val="1973347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5AB4-5B4F-1F3A-6ABE-AB2F8FA44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9E25C93-D5CE-C4E6-6BF7-D58C99B7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94558"/>
            <a:ext cx="8915400" cy="1200329"/>
          </a:xfrm>
        </p:spPr>
        <p:txBody>
          <a:bodyPr/>
          <a:lstStyle/>
          <a:p>
            <a:r>
              <a:rPr lang="en-US" dirty="0"/>
              <a:t>Route and invoke the correct Lambda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9115BA07-E54D-FC35-6DA0-388F18322F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88C2C6-5AF0-3B8B-4D7A-4E086C3F9BD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76258" y="1537977"/>
            <a:ext cx="8223613" cy="4335380"/>
          </a:xfrm>
        </p:spPr>
      </p:pic>
    </p:spTree>
    <p:extLst>
      <p:ext uri="{BB962C8B-B14F-4D97-AF65-F5344CB8AC3E}">
        <p14:creationId xmlns:p14="http://schemas.microsoft.com/office/powerpoint/2010/main" val="452276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1B364-EDA0-8583-D7D4-FE145B09D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9BD9322-99F6-DB62-B050-A30491B0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Key Features of an API Gateway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28E67-AC5C-2F06-459C-CC6CEC627A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24693"/>
            <a:ext cx="8639175" cy="3659187"/>
          </a:xfrm>
        </p:spPr>
        <p:txBody>
          <a:bodyPr/>
          <a:lstStyle/>
          <a:p>
            <a:r>
              <a:rPr lang="en-US" b="1" dirty="0"/>
              <a:t>Routing and Load Balancing</a:t>
            </a:r>
            <a:r>
              <a:rPr lang="en-US" dirty="0"/>
              <a:t>: It routes client requests to the appropriate microservice based on predefined rules and balances the load across multiple service instances to ensure reliability and scalability.</a:t>
            </a:r>
          </a:p>
          <a:p>
            <a:endParaRPr lang="en-US" b="1" dirty="0"/>
          </a:p>
          <a:p>
            <a:r>
              <a:rPr lang="en-US" b="1" dirty="0"/>
              <a:t>Protocol Translation</a:t>
            </a:r>
            <a:r>
              <a:rPr lang="en-US" dirty="0"/>
              <a:t>: It translates protocols (e.g., HTTP to </a:t>
            </a:r>
            <a:r>
              <a:rPr lang="en-US" dirty="0" err="1"/>
              <a:t>gRPC</a:t>
            </a:r>
            <a:r>
              <a:rPr lang="en-US" dirty="0"/>
              <a:t>) and data formats to ensure compatibility between clients and backend services.</a:t>
            </a:r>
          </a:p>
          <a:p>
            <a:endParaRPr lang="en-US" b="1" dirty="0"/>
          </a:p>
          <a:p>
            <a:r>
              <a:rPr lang="en-US" b="1" dirty="0"/>
              <a:t>Request Transformation</a:t>
            </a:r>
            <a:r>
              <a:rPr lang="en-US" dirty="0"/>
              <a:t>: It modifies incoming requests or outgoing responses, such as altering headers, parameters, or payloads, to meet backend service requirements.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C1750173-C39A-D7D5-7839-F2928626F0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4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29ABDA63-7168-55CA-E288-D5840AB6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833A-2561-2C51-249B-4D6A47F63B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 fontAlgn="ctr">
              <a:defRPr/>
            </a:pPr>
            <a:r>
              <a:rPr lang="en-US" dirty="0"/>
              <a:t>What is Cloud Native?</a:t>
            </a:r>
          </a:p>
          <a:p>
            <a:pPr fontAlgn="ctr">
              <a:defRPr/>
            </a:pPr>
            <a:r>
              <a:rPr lang="en-US" dirty="0"/>
              <a:t>Problems with traditional approach (How Cloud Native address these issues). </a:t>
            </a:r>
          </a:p>
          <a:p>
            <a:pPr fontAlgn="ctr">
              <a:defRPr/>
            </a:pPr>
            <a:r>
              <a:rPr lang="en-US" dirty="0"/>
              <a:t>Architecture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93EB0228-5777-4CFE-24EC-056A4F01B2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D4324-D03D-B3B1-B769-E368E4E7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07FEF2D-D049-DBBB-0731-8F071894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Key Features of an API Gateway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30B4-A21F-9FC9-8630-530234B9B0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24693"/>
            <a:ext cx="8639175" cy="3659187"/>
          </a:xfrm>
        </p:spPr>
        <p:txBody>
          <a:bodyPr/>
          <a:lstStyle/>
          <a:p>
            <a:r>
              <a:rPr lang="en-US" b="1" dirty="0"/>
              <a:t>Caching</a:t>
            </a:r>
            <a:r>
              <a:rPr lang="en-US" dirty="0"/>
              <a:t>: It caches frequently requested data to reduce latency and improve response times, minimizing the load on backend services.</a:t>
            </a:r>
          </a:p>
          <a:p>
            <a:endParaRPr lang="en-US" b="1" dirty="0"/>
          </a:p>
          <a:p>
            <a:r>
              <a:rPr lang="en-US" b="1" dirty="0"/>
              <a:t>Security</a:t>
            </a:r>
            <a:r>
              <a:rPr lang="en-US" dirty="0"/>
              <a:t>: It centralizes security measures like authentication, authorization, and encryption, reducing the burden on individual microservices.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F80D0A5A-9C43-A8B1-24B5-5A1E3CBB85E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61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19F22-608C-3DE3-43C6-12D46FBA7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3C81EF9-B2CB-F4DB-F9F2-3FEE5678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Benefits of Using an API Gateway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7847A-238F-732E-3BF0-6A70928A5A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846036"/>
            <a:ext cx="8639175" cy="3659187"/>
          </a:xfrm>
        </p:spPr>
        <p:txBody>
          <a:bodyPr/>
          <a:lstStyle/>
          <a:p>
            <a:r>
              <a:rPr lang="en-US" b="1" dirty="0"/>
              <a:t>Centralized Management</a:t>
            </a:r>
            <a:r>
              <a:rPr lang="en-US" dirty="0"/>
              <a:t>: It provides a unified entry point, simplifying traffic management, security policies, and API monitoring.</a:t>
            </a:r>
          </a:p>
          <a:p>
            <a:r>
              <a:rPr lang="en-US" b="1" dirty="0"/>
              <a:t>Improved Security</a:t>
            </a:r>
            <a:r>
              <a:rPr lang="en-US" dirty="0"/>
              <a:t>: It enforces authentication, authorization, and SSL termination, protecting microservices from direct exposure.</a:t>
            </a:r>
          </a:p>
          <a:p>
            <a:r>
              <a:rPr lang="en-US" b="1" dirty="0"/>
              <a:t>Scalability</a:t>
            </a:r>
            <a:r>
              <a:rPr lang="en-US" dirty="0"/>
              <a:t>: It distributes requests across service instances, ensuring high availability and optimal resource utilization.</a:t>
            </a:r>
          </a:p>
          <a:p>
            <a:r>
              <a:rPr lang="en-US" b="1" dirty="0"/>
              <a:t>Protocol Agnosticism</a:t>
            </a:r>
            <a:r>
              <a:rPr lang="en-US" dirty="0"/>
              <a:t>: It allows clients to use their preferred protocols, enabling seamless integration with diverse systems.</a:t>
            </a:r>
          </a:p>
          <a:p>
            <a:r>
              <a:rPr lang="en-US" b="1" dirty="0"/>
              <a:t>Performance Optimization</a:t>
            </a:r>
            <a:r>
              <a:rPr lang="en-US" dirty="0"/>
              <a:t>: It reduces network overhead by aggregating responses from multiple microservices into a single response.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E90AD2A-E23A-D228-6E42-6C32EABC152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812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A2E1B-CE43-FAFF-7615-2F5AF0D6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2A6978E0-DAE6-7D75-DFD9-490FE9A7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Common API Gateway Patterns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23DA-0A1A-5DFE-629E-3507633B1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855871"/>
            <a:ext cx="8639175" cy="3659187"/>
          </a:xfrm>
        </p:spPr>
        <p:txBody>
          <a:bodyPr/>
          <a:lstStyle/>
          <a:p>
            <a:r>
              <a:rPr lang="en-US" b="1" dirty="0"/>
              <a:t>Gateway Aggregation</a:t>
            </a:r>
            <a:r>
              <a:rPr lang="en-US" dirty="0"/>
              <a:t>: Combines responses from multiple microservices into a single response, reducing client-server interactions. For example, an e-commerce platform can aggregate product, payment, and shipping APIs into one endpoint.</a:t>
            </a:r>
          </a:p>
          <a:p>
            <a:endParaRPr lang="en-US" b="1" dirty="0"/>
          </a:p>
          <a:p>
            <a:r>
              <a:rPr lang="en-US" b="1" dirty="0"/>
              <a:t>Gateway Offloading</a:t>
            </a:r>
            <a:r>
              <a:rPr lang="en-US" dirty="0"/>
              <a:t>: Offloads tasks like authentication, rate limiting, and request validation to the gateway, reducing the complexity of individual microservices.</a:t>
            </a:r>
          </a:p>
          <a:p>
            <a:endParaRPr lang="en-US" b="1" dirty="0"/>
          </a:p>
          <a:p>
            <a:r>
              <a:rPr lang="en-US" b="1" dirty="0"/>
              <a:t>Gateway Routing (Backend for Frontend (BFF))</a:t>
            </a:r>
            <a:r>
              <a:rPr lang="en-US" dirty="0"/>
              <a:t>: Directs requests to the appropriate microservice based on URL paths, headers, or metadata. Different gateways for mobile/web/IoT. For instance, requests for product details are routed to the product catalog service.</a:t>
            </a:r>
            <a:r>
              <a:rPr lang="en-US" b="1" dirty="0"/>
              <a:t> </a:t>
            </a:r>
            <a:br>
              <a:rPr lang="en-US" dirty="0"/>
            </a:br>
            <a:endParaRPr lang="en-US" dirty="0"/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9BA07048-AFFC-391A-F608-8D6C842584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294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02F1A-326B-6B2F-7A65-105373A29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EC324AB-0C52-1EA4-C636-AC5539A7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Common API Gateway Patterns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FDE3-6520-B5A8-5B1C-4CA11F96FE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73855"/>
            <a:ext cx="8639175" cy="3659187"/>
          </a:xfrm>
        </p:spPr>
        <p:txBody>
          <a:bodyPr/>
          <a:lstStyle/>
          <a:p>
            <a:r>
              <a:rPr lang="en-US" b="1" dirty="0"/>
              <a:t>Gateway Transformation</a:t>
            </a:r>
            <a:r>
              <a:rPr lang="en-US" dirty="0"/>
              <a:t>: Modifies requests or responses to ensure compatibility between clients and services, such as converting JSON to XML or enriching responses with additional metadata.</a:t>
            </a:r>
          </a:p>
          <a:p>
            <a:endParaRPr lang="en-US" b="1" dirty="0"/>
          </a:p>
          <a:p>
            <a:r>
              <a:rPr lang="en-US" b="1" dirty="0"/>
              <a:t>Gateway Security (Edge Proxy Pattern)</a:t>
            </a:r>
            <a:r>
              <a:rPr lang="en-US" dirty="0"/>
              <a:t>: Gateway normally sits at cloud edge for performance/security. It implements security measures like OAuth, SSL/TLS encryption, and input validation to protect microservices from unauthorized access and attacks. </a:t>
            </a:r>
          </a:p>
          <a:p>
            <a:endParaRPr lang="en-US" dirty="0"/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53812C8B-6B3B-CD9D-EB47-6119ADDD48C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41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E14D3-3371-24D0-DF2B-E18E34E2F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641083E-BF12-8C58-5D2D-23E0A0F0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09595-5EE8-FF78-A2D7-B3FBE61C53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r>
              <a:rPr lang="en-US" b="1" dirty="0"/>
              <a:t>Complexity </a:t>
            </a:r>
          </a:p>
          <a:p>
            <a:r>
              <a:rPr lang="en-US" b="1" dirty="0"/>
              <a:t>Single point of failure </a:t>
            </a:r>
          </a:p>
          <a:p>
            <a:endParaRPr lang="en-US" dirty="0"/>
          </a:p>
          <a:p>
            <a:r>
              <a:rPr lang="en-US" dirty="0"/>
              <a:t>Should ensure high availability, scalability, and robust monitoring to mitigate these risks !!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7EF7944-4FCD-E0DF-84CE-B9DBFC61BD0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56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1A165-6806-4C7F-94F2-90563935D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32CF-8B7D-AF71-C764-B085C3661A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3024188"/>
            <a:ext cx="8639175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4 – Service Mesh</a:t>
            </a: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4DE4C031-E8CD-2A1B-1CAE-78B56B53A4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3B704-604D-457A-B723-EE6C2CFBF4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16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5318C-BDFA-E7ED-F211-2FC12F5D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FB4220F1-6DF4-1DFB-025C-0BD470B1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Service Mesh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691A-70A5-E1A0-474B-833FE7FB39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03353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service mesh</a:t>
            </a:r>
            <a:r>
              <a:rPr lang="en-US" dirty="0"/>
              <a:t> is a dedicated infrastructure layer that manages communication between microservices automatically due to the need of secure, reliable, and observable communication at scale.</a:t>
            </a:r>
          </a:p>
          <a:p>
            <a:endParaRPr lang="en-US" b="1" dirty="0"/>
          </a:p>
          <a:p>
            <a:r>
              <a:rPr lang="en-US" b="1" dirty="0"/>
              <a:t>It Provides:</a:t>
            </a:r>
          </a:p>
          <a:p>
            <a:r>
              <a:rPr lang="en-US" dirty="0"/>
              <a:t>Secure service-to-service communication (</a:t>
            </a:r>
            <a:r>
              <a:rPr lang="en-US" dirty="0" err="1"/>
              <a:t>mTLS</a:t>
            </a:r>
            <a:r>
              <a:rPr lang="en-US" dirty="0"/>
              <a:t>)</a:t>
            </a:r>
          </a:p>
          <a:p>
            <a:r>
              <a:rPr lang="en-US" dirty="0"/>
              <a:t>Traffic management (routing, retries, circuit breaking)</a:t>
            </a:r>
          </a:p>
          <a:p>
            <a:r>
              <a:rPr lang="en-US" dirty="0"/>
              <a:t>Observability (metrics, logs, tracing)</a:t>
            </a:r>
          </a:p>
          <a:p>
            <a:r>
              <a:rPr lang="en-US" dirty="0"/>
              <a:t>Policy enforcement</a:t>
            </a:r>
          </a:p>
          <a:p>
            <a:r>
              <a:rPr lang="en-US" dirty="0"/>
              <a:t>Zero-trust networking</a:t>
            </a:r>
          </a:p>
          <a:p>
            <a:r>
              <a:rPr lang="en-US" dirty="0"/>
              <a:t>Service discovery</a:t>
            </a:r>
          </a:p>
          <a:p>
            <a:r>
              <a:rPr lang="en-US" dirty="0"/>
              <a:t>Load balancing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F3F55EED-5363-0744-E9EF-4603A82D880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29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FB292-FEA2-B5ED-9737-A7923F66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3CE0F22-1306-9BCF-16E2-A8080017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Service Mesh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75D0-3C01-9794-D5D4-7FAE80DF38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03353"/>
            <a:ext cx="8639175" cy="3659187"/>
          </a:xfrm>
        </p:spPr>
        <p:txBody>
          <a:bodyPr/>
          <a:lstStyle/>
          <a:p>
            <a:r>
              <a:rPr lang="en-US" b="1" dirty="0"/>
              <a:t>It </a:t>
            </a:r>
            <a:r>
              <a:rPr lang="en-US" dirty="0"/>
              <a:t>Uses </a:t>
            </a:r>
            <a:r>
              <a:rPr lang="en-US" b="1" dirty="0"/>
              <a:t>sidecar proxies</a:t>
            </a:r>
            <a:r>
              <a:rPr lang="en-US" dirty="0"/>
              <a:t> (e.g., Envoy) that handle communication for each service: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microservice instance runs with a lightweight proxy (sidecar).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inbound/outbound traffic goes through the proxy.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Mesh control plane configures these proxies.</a:t>
            </a:r>
          </a:p>
          <a:p>
            <a:endParaRPr lang="en-US" b="1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F5672984-6102-0B74-8AAD-7BBF2C3E69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098" name="Picture 2" descr="Do you really need a service mesh?">
            <a:extLst>
              <a:ext uri="{FF2B5EF4-FFF2-40B4-BE49-F238E27FC236}">
                <a16:creationId xmlns:a16="http://schemas.microsoft.com/office/drawing/2014/main" id="{29D0C8C0-84AC-C225-C9F8-8EFC3C829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5" y="3437640"/>
            <a:ext cx="7531509" cy="333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499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44D6A-0134-5B10-CADB-7B9483C18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9A8DE0B7-8BC1-01F8-B809-155C7564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Service Mesh – Examples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4D357C-645E-7819-058B-DC5BA1BEA6A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18687" t="9151" r="18687" b="21348"/>
          <a:stretch>
            <a:fillRect/>
          </a:stretch>
        </p:blipFill>
        <p:spPr>
          <a:xfrm>
            <a:off x="993057" y="824447"/>
            <a:ext cx="6577781" cy="5653632"/>
          </a:xfrm>
          <a:prstGeom prst="rect">
            <a:avLst/>
          </a:prstGeom>
        </p:spPr>
      </p:pic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699459A-EA26-9753-C360-8CF8AD124ED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200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F3AE2-58F2-2076-C874-B1000451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5B5B6-0CE5-B3C3-0B60-C91DF6BB7D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3024188"/>
            <a:ext cx="8639175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5 – Cloud-Native Database</a:t>
            </a: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7C7AEF21-8E72-3F25-25AF-F49D6C19170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3B704-604D-457A-B723-EE6C2CFBF4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9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5AE8E-B8BC-203A-76F6-6E9E61AB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4EAD37C-914E-7D02-935E-FB202CAD2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Definition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1BF36-02EA-6E9E-ADF4-3891BA7516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 fontAlgn="ctr">
              <a:defRPr/>
            </a:pPr>
            <a:r>
              <a:rPr lang="en-US" b="1" dirty="0"/>
              <a:t>Cloud-native</a:t>
            </a:r>
            <a:r>
              <a:rPr lang="en-US" dirty="0"/>
              <a:t> refers to an approach for building and running applications that fully leverage the benefits of cloud computing. </a:t>
            </a:r>
          </a:p>
          <a:p>
            <a:pPr fontAlgn="ctr">
              <a:defRPr/>
            </a:pPr>
            <a:endParaRPr lang="en-US" dirty="0"/>
          </a:p>
          <a:p>
            <a:pPr fontAlgn="ctr">
              <a:defRPr/>
            </a:pPr>
            <a:r>
              <a:rPr lang="en-US" dirty="0"/>
              <a:t>Instead of simply hosting traditional applications on cloud servers, cloud-native applications are </a:t>
            </a:r>
            <a:r>
              <a:rPr lang="en-US" b="1" dirty="0"/>
              <a:t>designed specifically for the cloud environment</a:t>
            </a:r>
            <a:r>
              <a:rPr lang="en-US" dirty="0"/>
              <a:t> from the start.</a:t>
            </a:r>
          </a:p>
          <a:p>
            <a:pPr fontAlgn="ctr">
              <a:defRPr/>
            </a:pPr>
            <a:endParaRPr lang="en-US" dirty="0"/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C9BA2A07-1AD5-9B42-9A68-27878ED067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67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0315D-4976-7FBD-0639-2F792C07D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0575787-9EAB-3EEB-636A-55A9D4CC4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Cloud-native Database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45979-CAA7-DB2E-4D4D-20BD860311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14860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cloud-native database</a:t>
            </a:r>
            <a:r>
              <a:rPr lang="en-US" dirty="0"/>
              <a:t> is designed to run optimally in cloud environments—scalable, distributed, and resilient by default.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microservice typically uses:</a:t>
            </a:r>
          </a:p>
          <a:p>
            <a:r>
              <a:rPr lang="en-US" dirty="0"/>
              <a:t>its </a:t>
            </a:r>
            <a:r>
              <a:rPr lang="en-US" b="1" dirty="0"/>
              <a:t>own database</a:t>
            </a:r>
            <a:r>
              <a:rPr lang="en-US" dirty="0"/>
              <a:t> (Database per Service pattern)</a:t>
            </a:r>
          </a:p>
          <a:p>
            <a:r>
              <a:rPr lang="en-US" dirty="0"/>
              <a:t>often independent storage engines</a:t>
            </a:r>
          </a:p>
          <a:p>
            <a:r>
              <a:rPr lang="en-US" dirty="0"/>
              <a:t>accessed over APIs rather than shared direct queries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2B031DF-F488-C9C2-3B3D-BD1A309C32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11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7227C-B27E-5D61-5CC0-75861C5D7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E467E5B-9310-0E3B-659E-605B590C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1" y="113219"/>
            <a:ext cx="8727663" cy="584775"/>
          </a:xfrm>
        </p:spPr>
        <p:txBody>
          <a:bodyPr/>
          <a:lstStyle/>
          <a:p>
            <a:r>
              <a:rPr lang="en-US" sz="3200" dirty="0"/>
              <a:t>Cloud-native Database – Characteristics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6C7E-9ECE-56D3-0864-4CAF249EC5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14860"/>
            <a:ext cx="8639175" cy="3659187"/>
          </a:xfrm>
        </p:spPr>
        <p:txBody>
          <a:bodyPr/>
          <a:lstStyle/>
          <a:p>
            <a:r>
              <a:rPr lang="en-US" dirty="0"/>
              <a:t>Fully managed by the cloud provider</a:t>
            </a:r>
          </a:p>
          <a:p>
            <a:r>
              <a:rPr lang="en-US" dirty="0"/>
              <a:t>Auto-scaling and high availability</a:t>
            </a:r>
          </a:p>
          <a:p>
            <a:r>
              <a:rPr lang="en-US" dirty="0"/>
              <a:t>Distributed architecture across nodes or regions</a:t>
            </a:r>
          </a:p>
          <a:p>
            <a:r>
              <a:rPr lang="en-US" dirty="0"/>
              <a:t>Pay-as-you-go pricing</a:t>
            </a:r>
          </a:p>
          <a:p>
            <a:r>
              <a:rPr lang="en-US" dirty="0"/>
              <a:t>Self-heal, Integrated backup &amp; monitoring</a:t>
            </a:r>
          </a:p>
          <a:p>
            <a:r>
              <a:rPr lang="en-US" dirty="0"/>
              <a:t>Update without downtime</a:t>
            </a:r>
          </a:p>
          <a:p>
            <a:r>
              <a:rPr lang="en-US" dirty="0"/>
              <a:t>Handle massive workloads</a:t>
            </a:r>
          </a:p>
          <a:p>
            <a:r>
              <a:rPr lang="en-US" dirty="0"/>
              <a:t>Integrate deeply with cloud platforms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05ACCE4-B51A-8941-359E-CA5AC925EF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572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F034D-7367-59FB-7CC7-FDE4E33A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0C044DE-7688-B585-9282-4F4E93E5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Cloud-native Database – Types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B614-DD36-495C-A943-3186A7E508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777209"/>
            <a:ext cx="8915401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🔸 Distributed SQL Databases</a:t>
            </a:r>
          </a:p>
          <a:p>
            <a:r>
              <a:rPr lang="en-US" dirty="0"/>
              <a:t>Provide SQL + horizontal scalability.</a:t>
            </a:r>
          </a:p>
          <a:p>
            <a:r>
              <a:rPr lang="en-US" dirty="0"/>
              <a:t>Examples: Google Cloud Spanner, </a:t>
            </a:r>
            <a:r>
              <a:rPr lang="en-US" dirty="0" err="1"/>
              <a:t>YugabyteDB</a:t>
            </a:r>
            <a:r>
              <a:rPr lang="en-US" dirty="0"/>
              <a:t>, </a:t>
            </a:r>
            <a:r>
              <a:rPr lang="en-US" dirty="0" err="1"/>
              <a:t>CockroachDB</a:t>
            </a:r>
            <a:r>
              <a:rPr lang="en-US" dirty="0"/>
              <a:t>, Amazon Aurora Serverless, Azure Cosmos DB (SQL mode)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🔸 NoSQL Cloud Databases</a:t>
            </a:r>
          </a:p>
          <a:p>
            <a:r>
              <a:rPr lang="en-US" dirty="0"/>
              <a:t>Designed for massive scale and high throughput.</a:t>
            </a:r>
          </a:p>
          <a:p>
            <a:r>
              <a:rPr lang="en-US" dirty="0"/>
              <a:t>Examples: DynamoDB, Cassandra (</a:t>
            </a:r>
            <a:r>
              <a:rPr lang="en-US" dirty="0" err="1"/>
              <a:t>AstraDB</a:t>
            </a:r>
            <a:r>
              <a:rPr lang="en-US" dirty="0"/>
              <a:t>), MongoDB Atlas, Cosmos DB (Mongo/NoSQL APIs), Bigtable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🔸 Serverless Databases</a:t>
            </a:r>
          </a:p>
          <a:p>
            <a:r>
              <a:rPr lang="en-US" dirty="0"/>
              <a:t>Scale automatically to zero when idle.</a:t>
            </a:r>
          </a:p>
          <a:p>
            <a:r>
              <a:rPr lang="en-US" dirty="0"/>
              <a:t>Examples: Aurora Serverless V2, DynamoDB On-Demand, </a:t>
            </a:r>
            <a:r>
              <a:rPr lang="en-US" dirty="0" err="1"/>
              <a:t>PlanetScale</a:t>
            </a:r>
            <a:endParaRPr lang="en-US" dirty="0"/>
          </a:p>
          <a:p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AF0D0A7F-661F-7D09-0489-7995EFE36C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464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B90CB-8C71-30FE-CDA0-A8E2BA05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3980A-470D-3475-7080-B36231351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3024188"/>
            <a:ext cx="8639175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6 – Containers (Docker)</a:t>
            </a: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BAFFDECA-BF99-0178-55CA-C6422F40D8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3B704-604D-457A-B723-EE6C2CFBF4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055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12869-6661-8B9D-A1B8-00D1FF477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08565E7-C489-7D1C-6A13-04522987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Containers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F843-0814-1D34-9429-803E3BC0B1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container</a:t>
            </a:r>
            <a:r>
              <a:rPr lang="en-US" dirty="0"/>
              <a:t> is a lightweight, portable environment that packages an application with all its dependencies.</a:t>
            </a:r>
          </a:p>
          <a:p>
            <a:r>
              <a:rPr lang="en-US" dirty="0"/>
              <a:t>It Works the same everywhere (no “it works on my machine” issues), Fast to start, Uses fewer resources than virtual machines, Ideal for microservices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Docker</a:t>
            </a:r>
            <a:r>
              <a:rPr lang="en-US" dirty="0"/>
              <a:t> is the most commonly used containerization platform.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Key Concepts: </a:t>
            </a:r>
          </a:p>
          <a:p>
            <a:r>
              <a:rPr lang="en-US" b="1" dirty="0"/>
              <a:t>Image</a:t>
            </a:r>
            <a:r>
              <a:rPr lang="en-US" dirty="0"/>
              <a:t> → template</a:t>
            </a:r>
          </a:p>
          <a:p>
            <a:r>
              <a:rPr lang="en-US" b="1" dirty="0"/>
              <a:t>Container</a:t>
            </a:r>
            <a:r>
              <a:rPr lang="en-US" dirty="0"/>
              <a:t> → running instance</a:t>
            </a:r>
          </a:p>
          <a:p>
            <a:r>
              <a:rPr lang="en-US" b="1" dirty="0" err="1"/>
              <a:t>Dockerfile</a:t>
            </a:r>
            <a:r>
              <a:rPr lang="en-US" dirty="0"/>
              <a:t> → instructions to build an image</a:t>
            </a:r>
          </a:p>
          <a:p>
            <a:r>
              <a:rPr lang="en-US" b="1" dirty="0"/>
              <a:t>Docker Hub</a:t>
            </a:r>
            <a:r>
              <a:rPr lang="en-US" dirty="0"/>
              <a:t> → image repository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C5913A1D-E9B1-58A2-EBAD-B4C1381721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508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E49B1-FEFC-2A11-1557-9A954E47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EEE82-5BD3-36A3-750A-A48E8FD592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3024188"/>
            <a:ext cx="8639175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7 – Orchestration (Kubernetes)</a:t>
            </a:r>
          </a:p>
          <a:p>
            <a:pPr marL="0" indent="0" algn="ctr"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872FEB2E-BF87-43E6-8674-4AFB7AA7216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3B704-604D-457A-B723-EE6C2CFBF4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491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F18D6-D6AC-D5BA-8199-FDDF50EFA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85D064E-DB1A-17AF-9A54-6C8F6308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Orchestration (Kubernetes)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41085-83AB-0009-B124-22D357D407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03353"/>
            <a:ext cx="8639175" cy="3659187"/>
          </a:xfrm>
        </p:spPr>
        <p:txBody>
          <a:bodyPr/>
          <a:lstStyle/>
          <a:p>
            <a:r>
              <a:rPr lang="en-US" b="1" dirty="0"/>
              <a:t>Orchestration</a:t>
            </a:r>
            <a:r>
              <a:rPr lang="en-US" dirty="0"/>
              <a:t> is the automated management of containerized applications—handling deployment, scaling, networking, and lifecycle.</a:t>
            </a:r>
          </a:p>
          <a:p>
            <a:r>
              <a:rPr lang="en-US" b="1" dirty="0"/>
              <a:t>Kubernetes (K8s)</a:t>
            </a:r>
            <a:r>
              <a:rPr lang="en-US" dirty="0"/>
              <a:t> is the most widely used container orchestration platform. Used when you have many microservices running in containers, where manual management becomes impossible.</a:t>
            </a:r>
          </a:p>
          <a:p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99B208F5-CFF6-3815-AB31-999671FF39C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146" name="Picture 2" descr="What is Orchestration? Need for Container Orchestration - Simply Explained">
            <a:extLst>
              <a:ext uri="{FF2B5EF4-FFF2-40B4-BE49-F238E27FC236}">
                <a16:creationId xmlns:a16="http://schemas.microsoft.com/office/drawing/2014/main" id="{66932866-9CA0-693A-A680-69D8E481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1" y="3668683"/>
            <a:ext cx="3926814" cy="305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0CCEC8-0B14-879B-C4F6-2CEF3583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72" y="4196000"/>
            <a:ext cx="4247535" cy="15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379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F50C6-72EB-33D9-5381-D4DE880E6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FD924B0-A0F0-5A4A-2FB5-1E3D2678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Orchestration (Kubernetes)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6A23-84EC-90E7-0123-30415F1931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b="1" dirty="0"/>
              <a:t>Before orchestration, teams faced challenges: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Managing dozens or hundreds of containers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Restarting crashes manually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Handling traffic 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Scaling services during peak 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Managing updates without downtime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Coordinating microservices communication</a:t>
            </a:r>
          </a:p>
          <a:p>
            <a:endParaRPr lang="en-US" b="1" dirty="0"/>
          </a:p>
          <a:p>
            <a:r>
              <a:rPr lang="en-US" b="1" dirty="0"/>
              <a:t>Kubernetes automates all of this.</a:t>
            </a: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19A1E87-801F-9594-3318-736CE31D1A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428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144B-41E0-A8C9-F2D0-ED4A0609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36F791D-D954-54E9-720F-1F495DF2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82441"/>
            <a:ext cx="8807245" cy="646331"/>
          </a:xfrm>
        </p:spPr>
        <p:txBody>
          <a:bodyPr/>
          <a:lstStyle/>
          <a:p>
            <a:r>
              <a:rPr lang="en-US" dirty="0"/>
              <a:t>Application Deployment Evolution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B08EA-EFAC-C049-7AD7-E6A2335B94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b="1" dirty="0"/>
              <a:t>2000s:</a:t>
            </a:r>
            <a:r>
              <a:rPr lang="en-US" dirty="0"/>
              <a:t> Physical servers → slow provisioning, snowflake servers</a:t>
            </a:r>
          </a:p>
          <a:p>
            <a:r>
              <a:rPr lang="en-US" b="1" dirty="0"/>
              <a:t>2010–2014:</a:t>
            </a:r>
            <a:r>
              <a:rPr lang="en-US" dirty="0"/>
              <a:t> Virtual machines → faster but still heavy</a:t>
            </a:r>
          </a:p>
          <a:p>
            <a:r>
              <a:rPr lang="en-US" b="1" dirty="0"/>
              <a:t>2013–2016:</a:t>
            </a:r>
            <a:r>
              <a:rPr lang="en-US" dirty="0"/>
              <a:t> Containers (Docker) → lightweight, portable runtime</a:t>
            </a:r>
          </a:p>
          <a:p>
            <a:r>
              <a:rPr lang="en-US" b="1" dirty="0"/>
              <a:t>Today:</a:t>
            </a:r>
            <a:r>
              <a:rPr lang="en-US" dirty="0"/>
              <a:t> Kubernetes → orchestration, automation, scalability, resilience</a:t>
            </a:r>
          </a:p>
          <a:p>
            <a:endParaRPr lang="en-US" dirty="0"/>
          </a:p>
          <a:p>
            <a:r>
              <a:rPr lang="en-US" b="1" dirty="0"/>
              <a:t>2014: </a:t>
            </a:r>
            <a:r>
              <a:rPr lang="en-US" dirty="0"/>
              <a:t>Kubernetes open-sourced by Google</a:t>
            </a:r>
          </a:p>
          <a:p>
            <a:r>
              <a:rPr lang="en-US" b="1" dirty="0"/>
              <a:t>2015: </a:t>
            </a:r>
            <a:r>
              <a:rPr lang="en-US" dirty="0"/>
              <a:t>Donated to the CNCF (Cloud Native Computing Foundation)</a:t>
            </a:r>
          </a:p>
          <a:p>
            <a:r>
              <a:rPr lang="en-US" b="1" dirty="0"/>
              <a:t>2017+: </a:t>
            </a:r>
            <a:r>
              <a:rPr lang="en-US" dirty="0"/>
              <a:t>Explosion in adoption → major cloud providers adopt it as a managed service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51D014D-4126-5D92-CA74-445C3E665E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79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F688-269A-DC1B-E174-46399B65A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0C74B7B-28ED-237B-6583-5F51FD73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992" y="-70167"/>
            <a:ext cx="9350477" cy="892552"/>
          </a:xfrm>
        </p:spPr>
        <p:txBody>
          <a:bodyPr/>
          <a:lstStyle/>
          <a:p>
            <a:r>
              <a:rPr lang="en-US" sz="2600" dirty="0"/>
              <a:t>Core Responsibilities of Kubernetes as an Orchestrator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F738-D17A-7573-F74B-7A6826097F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787582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1. Automated Deployment &amp; Scheduling</a:t>
            </a:r>
          </a:p>
          <a:p>
            <a:r>
              <a:rPr lang="en-US" dirty="0"/>
              <a:t>Decides where containers should run based on CPU, RAM, and resource needs</a:t>
            </a:r>
          </a:p>
          <a:p>
            <a:r>
              <a:rPr lang="en-US" dirty="0"/>
              <a:t>Ensures the application reaches the desired state declared by the developer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2. Scaling (Auto-Scaling)</a:t>
            </a:r>
          </a:p>
          <a:p>
            <a:r>
              <a:rPr lang="en-US" dirty="0"/>
              <a:t>Horizontal Pod </a:t>
            </a:r>
            <a:r>
              <a:rPr lang="en-US" dirty="0" err="1"/>
              <a:t>Autoscaler</a:t>
            </a:r>
            <a:r>
              <a:rPr lang="en-US" dirty="0"/>
              <a:t> (HPA): replicate Pods based on metrics</a:t>
            </a:r>
          </a:p>
          <a:p>
            <a:r>
              <a:rPr lang="en-US" dirty="0"/>
              <a:t>Vertical Pod </a:t>
            </a:r>
            <a:r>
              <a:rPr lang="en-US" dirty="0" err="1"/>
              <a:t>Autoscaler</a:t>
            </a:r>
            <a:r>
              <a:rPr lang="en-US" dirty="0"/>
              <a:t> (VPA): adjust Pod resource sizes</a:t>
            </a:r>
          </a:p>
          <a:p>
            <a:r>
              <a:rPr lang="en-US" dirty="0"/>
              <a:t>Cluster </a:t>
            </a:r>
            <a:r>
              <a:rPr lang="en-US" dirty="0" err="1"/>
              <a:t>Autoscaler</a:t>
            </a:r>
            <a:r>
              <a:rPr lang="en-US" dirty="0"/>
              <a:t>: add/remove nodes based on demand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AFCA1A57-49D9-DEE8-6B5B-BBF509EB33D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352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C366B-71FD-06A1-5082-BE06AE6FC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2557D74F-5478-1C30-B6B0-ADA61D8EC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Definition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EB9D7-436F-B70C-32F1-0CA647AD61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78310"/>
            <a:ext cx="8639175" cy="3659187"/>
          </a:xfrm>
        </p:spPr>
        <p:txBody>
          <a:bodyPr/>
          <a:lstStyle/>
          <a:p>
            <a:r>
              <a:rPr lang="en-US" b="1" dirty="0"/>
              <a:t>Cloud-native</a:t>
            </a:r>
            <a:r>
              <a:rPr lang="en-US" dirty="0"/>
              <a:t> is an architecture and development methodology that focuses on building scalable, resilient, and flexible applications using cloud technologies.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1B6C418D-EFAE-1FA6-0322-5C92EA27F8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B9435-6D79-7A15-8016-8C1F3617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8" y="2567806"/>
            <a:ext cx="4760042" cy="345112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5FD290C-5578-8CCB-20F2-F7B4AAD0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98" y="2133600"/>
            <a:ext cx="4277305" cy="46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53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434A1-C9EA-3245-3844-E8E0E626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70E3983-C01F-4A24-0B6E-816DB8FF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992" y="-70167"/>
            <a:ext cx="9350477" cy="892552"/>
          </a:xfrm>
        </p:spPr>
        <p:txBody>
          <a:bodyPr/>
          <a:lstStyle/>
          <a:p>
            <a:r>
              <a:rPr lang="en-US" sz="2600" dirty="0"/>
              <a:t>Core Responsibilities of Kubernetes as an Orchestrator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E9D6B-A758-181E-FECE-CD73C1CE86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895196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3. Self-Healing</a:t>
            </a:r>
          </a:p>
          <a:p>
            <a:r>
              <a:rPr lang="en-US" dirty="0"/>
              <a:t>Automatically restarts failed containers</a:t>
            </a:r>
          </a:p>
          <a:p>
            <a:r>
              <a:rPr lang="en-US" dirty="0"/>
              <a:t>Replaces unresponsive Pods</a:t>
            </a:r>
          </a:p>
          <a:p>
            <a:r>
              <a:rPr lang="en-US" dirty="0"/>
              <a:t>Ensures the correct number of replicas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4. Service Discovery &amp; Load Balancing</a:t>
            </a:r>
          </a:p>
          <a:p>
            <a:r>
              <a:rPr lang="en-US" dirty="0"/>
              <a:t>Services get stable IPs</a:t>
            </a:r>
          </a:p>
          <a:p>
            <a:r>
              <a:rPr lang="en-US" dirty="0"/>
              <a:t>Traffic is automatically routed to healthy Pods</a:t>
            </a:r>
          </a:p>
          <a:p>
            <a:r>
              <a:rPr lang="en-US" dirty="0"/>
              <a:t>Nearest or least-loaded Pod receives traffic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5. Rolling Updates &amp; Rollbacks</a:t>
            </a:r>
          </a:p>
          <a:p>
            <a:r>
              <a:rPr lang="en-US" dirty="0"/>
              <a:t>Update applications with </a:t>
            </a:r>
            <a:r>
              <a:rPr lang="en-US" b="1" dirty="0"/>
              <a:t>zero downtime</a:t>
            </a:r>
            <a:endParaRPr lang="en-US" dirty="0"/>
          </a:p>
          <a:p>
            <a:r>
              <a:rPr lang="en-US" dirty="0"/>
              <a:t>Roll back if the update fails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CC440895-68DB-3403-1481-4DCB9AA9041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65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0B27-A357-43F6-8A38-31F3B687D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89A84A2-5E18-47EE-F9F0-817D5CE4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992" y="-70167"/>
            <a:ext cx="9350477" cy="892552"/>
          </a:xfrm>
        </p:spPr>
        <p:txBody>
          <a:bodyPr/>
          <a:lstStyle/>
          <a:p>
            <a:r>
              <a:rPr lang="en-US" sz="2600" dirty="0"/>
              <a:t>Core Responsibilities of Kubernetes as an Orchestrator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8B27-D37D-B126-7873-67A05B6A52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6. Configuration &amp; Secrets Management</a:t>
            </a:r>
          </a:p>
          <a:p>
            <a:r>
              <a:rPr lang="en-US" dirty="0"/>
              <a:t>Separates config from code using </a:t>
            </a:r>
            <a:r>
              <a:rPr lang="en-US" b="1" dirty="0" err="1"/>
              <a:t>ConfigMaps</a:t>
            </a:r>
            <a:endParaRPr lang="en-US" dirty="0"/>
          </a:p>
          <a:p>
            <a:r>
              <a:rPr lang="en-US" dirty="0"/>
              <a:t>Stores sensitive data in </a:t>
            </a:r>
            <a:r>
              <a:rPr lang="en-US" b="1" dirty="0"/>
              <a:t>Secrets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7. Storage Orchestration</a:t>
            </a:r>
          </a:p>
          <a:p>
            <a:r>
              <a:rPr lang="en-US" dirty="0"/>
              <a:t>Automatically mounts persistent storage volumes</a:t>
            </a:r>
          </a:p>
          <a:p>
            <a:r>
              <a:rPr lang="en-US" dirty="0"/>
              <a:t>Supports cloud storage (EBS, Azure Disk, GCP Persistent Disk)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8. Multi-cloud flexibility</a:t>
            </a:r>
          </a:p>
          <a:p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E2CDC2B-F5F3-EBDE-E571-E345B83EF4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83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F1AB0-63D2-B85C-8179-5C75282B7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E8A9CBE-EAC9-F5FA-797E-B0DDE208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8" y="79257"/>
            <a:ext cx="9350477" cy="523220"/>
          </a:xfrm>
        </p:spPr>
        <p:txBody>
          <a:bodyPr/>
          <a:lstStyle/>
          <a:p>
            <a:r>
              <a:rPr lang="en-US" sz="2800" dirty="0"/>
              <a:t>Kubernetes Components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E7837CE-7C3D-7749-303D-3EFD5080100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8194" name="Picture 2" descr="Kubernetes Architecture and Components">
            <a:extLst>
              <a:ext uri="{FF2B5EF4-FFF2-40B4-BE49-F238E27FC236}">
                <a16:creationId xmlns:a16="http://schemas.microsoft.com/office/drawing/2014/main" id="{4FD37DF1-0016-5F5E-DD94-2D441211F32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03" y="748237"/>
            <a:ext cx="4891620" cy="611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87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82EA4-D1B4-4301-3989-53A3C1B7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43F2EF8-EC0B-C463-37B1-59AA25A2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5" y="114498"/>
            <a:ext cx="9350477" cy="523220"/>
          </a:xfrm>
        </p:spPr>
        <p:txBody>
          <a:bodyPr/>
          <a:lstStyle/>
          <a:p>
            <a:r>
              <a:rPr lang="en-US" sz="2800" dirty="0"/>
              <a:t>Control Plane – </a:t>
            </a:r>
            <a:r>
              <a:rPr lang="en-US" sz="2800" dirty="0" err="1"/>
              <a:t>etcd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9C3AC-CFD5-EEC5-A350-079B2D9719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etcd</a:t>
            </a:r>
            <a:r>
              <a:rPr lang="en-US" b="1" dirty="0"/>
              <a:t> (The Key-Value Store)</a:t>
            </a:r>
          </a:p>
          <a:p>
            <a:r>
              <a:rPr lang="en-US" dirty="0"/>
              <a:t>Distributed, strongly consistent (Raft-based)</a:t>
            </a:r>
          </a:p>
          <a:p>
            <a:r>
              <a:rPr lang="en-US" dirty="0"/>
              <a:t>Stores </a:t>
            </a:r>
            <a:r>
              <a:rPr lang="en-US" b="1" dirty="0"/>
              <a:t>cluster state</a:t>
            </a:r>
            <a:r>
              <a:rPr lang="en-US" dirty="0"/>
              <a:t>, including:</a:t>
            </a:r>
          </a:p>
          <a:p>
            <a:pPr lvl="1"/>
            <a:r>
              <a:rPr lang="en-US" sz="2400" dirty="0"/>
              <a:t>Resource definitions</a:t>
            </a:r>
          </a:p>
          <a:p>
            <a:pPr lvl="1"/>
            <a:r>
              <a:rPr lang="en-US" sz="2400" dirty="0"/>
              <a:t>Secrets (by default base64, not encrypted unless configured)</a:t>
            </a:r>
          </a:p>
          <a:p>
            <a:pPr lvl="1"/>
            <a:r>
              <a:rPr lang="en-US" sz="2400" dirty="0"/>
              <a:t>Configs</a:t>
            </a:r>
          </a:p>
          <a:p>
            <a:pPr lvl="1"/>
            <a:r>
              <a:rPr lang="en-US" sz="2400" dirty="0"/>
              <a:t>Node state</a:t>
            </a:r>
          </a:p>
          <a:p>
            <a:pPr lvl="1"/>
            <a:endParaRPr lang="en-US" sz="2400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634A48D1-306A-E0FF-E200-2DFA5C0ACD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051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6B1F1-257D-CB59-86D9-080E7C71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2019DA3-2954-E3F0-3E53-BA926C66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5" y="114498"/>
            <a:ext cx="9350477" cy="523220"/>
          </a:xfrm>
        </p:spPr>
        <p:txBody>
          <a:bodyPr/>
          <a:lstStyle/>
          <a:p>
            <a:r>
              <a:rPr lang="en-US" sz="2800" dirty="0"/>
              <a:t>Control Plane – Kube-API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FC30E-CCBB-B347-8C56-7F081DEC00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Kube-API Server (The "Front Door")</a:t>
            </a:r>
          </a:p>
          <a:p>
            <a:r>
              <a:rPr lang="en-US" dirty="0"/>
              <a:t>The only component in Kubernetes that talks to </a:t>
            </a:r>
            <a:r>
              <a:rPr lang="en-US" dirty="0" err="1"/>
              <a:t>etcd</a:t>
            </a:r>
            <a:r>
              <a:rPr lang="en-US" dirty="0"/>
              <a:t>.</a:t>
            </a:r>
          </a:p>
          <a:p>
            <a:r>
              <a:rPr lang="en-US" dirty="0"/>
              <a:t>All external communication passes through the API server.</a:t>
            </a:r>
          </a:p>
          <a:p>
            <a:r>
              <a:rPr lang="en-US" dirty="0"/>
              <a:t>Exposes REST endpoints.</a:t>
            </a:r>
          </a:p>
          <a:p>
            <a:r>
              <a:rPr lang="en-US" dirty="0"/>
              <a:t>Responsible for:</a:t>
            </a:r>
          </a:p>
          <a:p>
            <a:pPr lvl="1"/>
            <a:r>
              <a:rPr lang="en-US" sz="2400" dirty="0"/>
              <a:t>authentication</a:t>
            </a:r>
          </a:p>
          <a:p>
            <a:pPr lvl="1"/>
            <a:r>
              <a:rPr lang="en-US" sz="2400" dirty="0"/>
              <a:t>authorization</a:t>
            </a:r>
          </a:p>
          <a:p>
            <a:pPr lvl="1"/>
            <a:r>
              <a:rPr lang="en-US" sz="2400" dirty="0"/>
              <a:t>admission control</a:t>
            </a:r>
          </a:p>
          <a:p>
            <a:pPr lvl="1"/>
            <a:r>
              <a:rPr lang="en-US" sz="2400" dirty="0"/>
              <a:t>validation</a:t>
            </a:r>
          </a:p>
          <a:p>
            <a:pPr lvl="1"/>
            <a:r>
              <a:rPr lang="en-US" sz="2400" dirty="0"/>
              <a:t>request routing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3BFCFF49-4BC5-02B4-B548-1ADB4C0208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5394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BAC7-D134-69E3-D4DC-C84A14D3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995B572-E119-9052-ECD9-8A8CDF46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5" y="114498"/>
            <a:ext cx="9350477" cy="523220"/>
          </a:xfrm>
        </p:spPr>
        <p:txBody>
          <a:bodyPr/>
          <a:lstStyle/>
          <a:p>
            <a:r>
              <a:rPr lang="en-US" sz="2800" dirty="0"/>
              <a:t>Control Plane – Kube Controller Manager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4F3C-055E-CED7-4261-A1B85DD42C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Kube Controller Manager</a:t>
            </a:r>
          </a:p>
          <a:p>
            <a:r>
              <a:rPr lang="en-US" dirty="0"/>
              <a:t>Runs core controllers:</a:t>
            </a:r>
          </a:p>
          <a:p>
            <a:pPr lvl="1"/>
            <a:r>
              <a:rPr lang="en-US" sz="2400" b="1" dirty="0"/>
              <a:t>Deployment Controller</a:t>
            </a:r>
            <a:r>
              <a:rPr lang="en-US" sz="2400" dirty="0"/>
              <a:t> — ensures correct number of replicas</a:t>
            </a:r>
          </a:p>
          <a:p>
            <a:pPr lvl="1"/>
            <a:r>
              <a:rPr lang="en-US" sz="2400" b="1" dirty="0" err="1"/>
              <a:t>ReplicaSet</a:t>
            </a:r>
            <a:r>
              <a:rPr lang="en-US" sz="2400" b="1" dirty="0"/>
              <a:t> Controller</a:t>
            </a:r>
            <a:endParaRPr lang="en-US" sz="2400" dirty="0"/>
          </a:p>
          <a:p>
            <a:pPr lvl="1"/>
            <a:r>
              <a:rPr lang="en-US" sz="2400" b="1" dirty="0"/>
              <a:t>Node Controller</a:t>
            </a:r>
            <a:endParaRPr lang="en-US" sz="2400" dirty="0"/>
          </a:p>
          <a:p>
            <a:pPr lvl="1"/>
            <a:r>
              <a:rPr lang="en-US" sz="2400" b="1" dirty="0"/>
              <a:t>Endpoint Controller</a:t>
            </a:r>
            <a:endParaRPr lang="en-US" sz="2400" dirty="0"/>
          </a:p>
          <a:p>
            <a:pPr lvl="1"/>
            <a:r>
              <a:rPr lang="en-US" sz="2400" b="1" dirty="0"/>
              <a:t>Job Controller</a:t>
            </a:r>
            <a:endParaRPr lang="en-US" sz="2400" dirty="0"/>
          </a:p>
          <a:p>
            <a:pPr lvl="1"/>
            <a:r>
              <a:rPr lang="en-US" sz="2400" b="1" dirty="0"/>
              <a:t>Service Account Controller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Controllers constantly compare desired state (Spec) vs actual state (Status) and take actions until they match.</a:t>
            </a:r>
            <a:endParaRPr lang="en-US" sz="2400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576E115-0F64-81DE-52A6-32D93F6012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54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87F54-E3C8-4AFF-E4EF-838D1FCD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87ADBFF-2C22-E9B7-04C1-87C09BD4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5" y="114498"/>
            <a:ext cx="9350477" cy="523220"/>
          </a:xfrm>
        </p:spPr>
        <p:txBody>
          <a:bodyPr/>
          <a:lstStyle/>
          <a:p>
            <a:r>
              <a:rPr lang="en-US" sz="2800" dirty="0"/>
              <a:t>Control Plane – Cloud Controller Manager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A802-BCBB-F314-61BB-6DEE257FAC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Cloud Controller Manager (CCM)</a:t>
            </a:r>
            <a:r>
              <a:rPr lang="en-US" dirty="0"/>
              <a:t> </a:t>
            </a:r>
          </a:p>
          <a:p>
            <a:r>
              <a:rPr lang="en-US" dirty="0"/>
              <a:t>allows the cluster to integrate with a cloud provider’s infrastructure.</a:t>
            </a:r>
            <a:br>
              <a:rPr lang="en-US" dirty="0"/>
            </a:br>
            <a:r>
              <a:rPr lang="en-US" dirty="0"/>
              <a:t>It runs only when Kubernetes is deployed </a:t>
            </a:r>
            <a:r>
              <a:rPr lang="en-US" b="1" dirty="0"/>
              <a:t>on a cloud provider.</a:t>
            </a:r>
            <a:endParaRPr lang="en-US" sz="2400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5DB88CF-BC41-332A-5971-F9015F0353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951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37909-E1B9-8706-5CF3-2468D1DD9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A2F847AB-4D9C-708B-EAF0-1C5782BC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5" y="114498"/>
            <a:ext cx="9350477" cy="523220"/>
          </a:xfrm>
        </p:spPr>
        <p:txBody>
          <a:bodyPr/>
          <a:lstStyle/>
          <a:p>
            <a:r>
              <a:rPr lang="en-US" sz="2800" dirty="0"/>
              <a:t>Control Plane – Scheduler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A3BD-DAA5-DFDC-2AEC-48E736BE1F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Scheduler</a:t>
            </a:r>
          </a:p>
          <a:p>
            <a:r>
              <a:rPr lang="en-US" dirty="0"/>
              <a:t>Responsible for placing Pods on Nodes.</a:t>
            </a:r>
          </a:p>
          <a:p>
            <a:r>
              <a:rPr lang="en-US" b="1" dirty="0"/>
              <a:t>Scheduling logic overview:</a:t>
            </a:r>
          </a:p>
          <a:p>
            <a:pPr lvl="1"/>
            <a:r>
              <a:rPr lang="en-US" sz="2400" b="1" dirty="0"/>
              <a:t>Filter</a:t>
            </a:r>
            <a:r>
              <a:rPr lang="en-US" sz="2400" dirty="0"/>
              <a:t> nodes</a:t>
            </a:r>
          </a:p>
          <a:p>
            <a:pPr lvl="2"/>
            <a:r>
              <a:rPr lang="en-US" sz="2400" dirty="0"/>
              <a:t>resources (CPU/Memory)</a:t>
            </a:r>
          </a:p>
          <a:p>
            <a:pPr lvl="2"/>
            <a:r>
              <a:rPr lang="en-US" sz="2400" dirty="0"/>
              <a:t>taints/tolerations</a:t>
            </a:r>
          </a:p>
          <a:p>
            <a:pPr lvl="2"/>
            <a:r>
              <a:rPr lang="en-US" sz="2400" dirty="0"/>
              <a:t>affinity rules</a:t>
            </a:r>
          </a:p>
          <a:p>
            <a:pPr lvl="1"/>
            <a:r>
              <a:rPr lang="en-US" sz="2400" b="1" dirty="0"/>
              <a:t>Score</a:t>
            </a:r>
            <a:r>
              <a:rPr lang="en-US" sz="2400" dirty="0"/>
              <a:t> remaining nodes</a:t>
            </a:r>
          </a:p>
          <a:p>
            <a:pPr lvl="1"/>
            <a:r>
              <a:rPr lang="en-US" sz="2400" b="1" dirty="0"/>
              <a:t>Bind</a:t>
            </a:r>
            <a:r>
              <a:rPr lang="en-US" sz="2400" dirty="0"/>
              <a:t> Pod to the selected node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580C61A6-FA3A-8CBA-0A71-D5C8CE7EFF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845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152B5-167C-701B-4553-3A3C50B21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85B34B65-BE03-7F40-BAD9-6C340980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5" y="114497"/>
            <a:ext cx="9350477" cy="523220"/>
          </a:xfrm>
        </p:spPr>
        <p:txBody>
          <a:bodyPr/>
          <a:lstStyle/>
          <a:p>
            <a:r>
              <a:rPr lang="en-US" sz="2800" dirty="0"/>
              <a:t>Worker Nodes – Pod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1C3AC-8371-41BB-915C-7AC21EB42C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Pod</a:t>
            </a:r>
            <a:r>
              <a:rPr lang="en-US" dirty="0"/>
              <a:t> </a:t>
            </a:r>
          </a:p>
          <a:p>
            <a:r>
              <a:rPr lang="en-US" dirty="0"/>
              <a:t>is a smallest deployable unit. </a:t>
            </a:r>
          </a:p>
          <a:p>
            <a:r>
              <a:rPr lang="en-US" dirty="0"/>
              <a:t>is a wrapper around one or more containers. </a:t>
            </a:r>
          </a:p>
          <a:p>
            <a:r>
              <a:rPr lang="en-US" dirty="0"/>
              <a:t>It represents a </a:t>
            </a:r>
            <a:r>
              <a:rPr lang="en-US" b="1" dirty="0"/>
              <a:t>single instance of a running application</a:t>
            </a:r>
            <a:r>
              <a:rPr lang="en-US" dirty="0"/>
              <a:t> in the cluster.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b="1" dirty="0"/>
              <a:t>Pod Lifecycle</a:t>
            </a:r>
          </a:p>
          <a:p>
            <a:pPr lvl="1"/>
            <a:r>
              <a:rPr lang="en-US" sz="2400" b="1" dirty="0"/>
              <a:t>Pending</a:t>
            </a:r>
            <a:r>
              <a:rPr lang="en-US" sz="2400" dirty="0"/>
              <a:t> → waiting for scheduling</a:t>
            </a:r>
          </a:p>
          <a:p>
            <a:pPr lvl="1"/>
            <a:r>
              <a:rPr lang="en-US" sz="2400" b="1" dirty="0"/>
              <a:t>Running</a:t>
            </a:r>
            <a:r>
              <a:rPr lang="en-US" sz="2400" dirty="0"/>
              <a:t> → one or more containers running</a:t>
            </a:r>
          </a:p>
          <a:p>
            <a:pPr lvl="1"/>
            <a:r>
              <a:rPr lang="en-US" sz="2400" b="1" dirty="0"/>
              <a:t>Succeeded / Failed</a:t>
            </a:r>
            <a:r>
              <a:rPr lang="en-US" sz="2400" dirty="0"/>
              <a:t> → containers stopped</a:t>
            </a:r>
          </a:p>
          <a:p>
            <a:pPr lvl="1"/>
            <a:r>
              <a:rPr lang="en-US" sz="2400" b="1" dirty="0" err="1"/>
              <a:t>CrashLoopBackOff</a:t>
            </a:r>
            <a:r>
              <a:rPr lang="en-US" sz="2400" dirty="0"/>
              <a:t> → container repeatedly crashes</a:t>
            </a:r>
          </a:p>
          <a:p>
            <a:pPr lvl="1"/>
            <a:r>
              <a:rPr lang="en-US" sz="2400" b="1" dirty="0"/>
              <a:t>Terminating</a:t>
            </a:r>
            <a:r>
              <a:rPr lang="en-US" sz="2400" dirty="0"/>
              <a:t> → shutting down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DF5B468-CE13-2CE4-9497-23AC9F82B2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495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2202E-CFF5-5162-A5A2-D7DEEBAC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CD0565F-27B5-584A-246B-01E20577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5" y="114497"/>
            <a:ext cx="9350477" cy="523220"/>
          </a:xfrm>
        </p:spPr>
        <p:txBody>
          <a:bodyPr/>
          <a:lstStyle/>
          <a:p>
            <a:r>
              <a:rPr lang="en-US" sz="2800" dirty="0"/>
              <a:t>Worker Nodes – </a:t>
            </a:r>
            <a:r>
              <a:rPr lang="en-US" sz="2800" dirty="0" err="1"/>
              <a:t>Kubelet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04832-D452-8B11-4975-0B7154E46E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Kubelet</a:t>
            </a:r>
            <a:r>
              <a:rPr lang="en-US" b="1" dirty="0"/>
              <a:t> (The Node Agent)</a:t>
            </a:r>
          </a:p>
          <a:p>
            <a:r>
              <a:rPr lang="en-US" dirty="0"/>
              <a:t>Runs on every node. </a:t>
            </a:r>
          </a:p>
          <a:p>
            <a:r>
              <a:rPr lang="en-US" dirty="0"/>
              <a:t>is like a supervisor on each worker machine.</a:t>
            </a:r>
          </a:p>
          <a:p>
            <a:r>
              <a:rPr lang="en-US" dirty="0"/>
              <a:t>Responsibilities:</a:t>
            </a:r>
          </a:p>
          <a:p>
            <a:pPr lvl="1"/>
            <a:r>
              <a:rPr lang="en-US" sz="2400" dirty="0"/>
              <a:t>Ensures containers are running</a:t>
            </a:r>
          </a:p>
          <a:p>
            <a:pPr lvl="1"/>
            <a:r>
              <a:rPr lang="en-US" sz="2400" dirty="0"/>
              <a:t>Watches the API server for Pod specifications</a:t>
            </a:r>
          </a:p>
          <a:p>
            <a:pPr lvl="1"/>
            <a:r>
              <a:rPr lang="en-US" sz="2400" dirty="0"/>
              <a:t>Starts/stops containers using Container Runtime (</a:t>
            </a:r>
            <a:r>
              <a:rPr lang="en-US" sz="2400" dirty="0" err="1"/>
              <a:t>containerd</a:t>
            </a:r>
            <a:r>
              <a:rPr lang="en-US" sz="2400" dirty="0"/>
              <a:t>, CRI-O, etc.)</a:t>
            </a:r>
          </a:p>
          <a:p>
            <a:pPr lvl="1"/>
            <a:r>
              <a:rPr lang="en-US" sz="2400" dirty="0"/>
              <a:t>Reports pod status and resource usage</a:t>
            </a:r>
          </a:p>
          <a:p>
            <a:pPr lvl="1"/>
            <a:r>
              <a:rPr lang="en-US" sz="2400" dirty="0"/>
              <a:t>Executes readiness/liveness/startup probes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A1226120-D37C-EE02-B721-7A1D8217718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17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6D0E5-3DF4-2931-AC97-E3FAB5580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88F0698C-597F-29B7-746D-58B12377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– Real examples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9F9F-16B7-03B8-9EC1-E1B85C9D4A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357313"/>
            <a:ext cx="8639175" cy="3659187"/>
          </a:xfrm>
        </p:spPr>
        <p:txBody>
          <a:bodyPr/>
          <a:lstStyle/>
          <a:p>
            <a:pPr fontAlgn="ctr">
              <a:defRPr/>
            </a:pPr>
            <a:r>
              <a:rPr lang="en-US" dirty="0"/>
              <a:t>Netflix</a:t>
            </a:r>
          </a:p>
          <a:p>
            <a:pPr fontAlgn="ctr">
              <a:defRPr/>
            </a:pPr>
            <a:r>
              <a:rPr lang="en-US" dirty="0"/>
              <a:t>Facebook / Meta</a:t>
            </a:r>
          </a:p>
          <a:p>
            <a:pPr fontAlgn="ctr">
              <a:defRPr/>
            </a:pPr>
            <a:r>
              <a:rPr lang="en-US" dirty="0"/>
              <a:t>Airbnb</a:t>
            </a:r>
          </a:p>
          <a:p>
            <a:pPr fontAlgn="ctr">
              <a:defRPr/>
            </a:pPr>
            <a:r>
              <a:rPr lang="en-US" dirty="0"/>
              <a:t>Uber</a:t>
            </a:r>
          </a:p>
          <a:p>
            <a:pPr fontAlgn="ctr">
              <a:defRPr/>
            </a:pPr>
            <a:r>
              <a:rPr lang="en-US" dirty="0" err="1"/>
              <a:t>UberEats</a:t>
            </a:r>
            <a:endParaRPr lang="en-US" dirty="0"/>
          </a:p>
          <a:p>
            <a:pPr fontAlgn="ctr">
              <a:defRPr/>
            </a:pPr>
            <a:r>
              <a:rPr lang="en-US" dirty="0"/>
              <a:t>Tesla</a:t>
            </a:r>
          </a:p>
          <a:p>
            <a:pPr fontAlgn="ctr">
              <a:defRPr/>
            </a:pPr>
            <a:r>
              <a:rPr lang="en-US" dirty="0"/>
              <a:t>Instagram</a:t>
            </a:r>
          </a:p>
          <a:p>
            <a:pPr fontAlgn="ctr">
              <a:defRPr/>
            </a:pPr>
            <a:r>
              <a:rPr lang="en-US" dirty="0"/>
              <a:t>….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1C4BD93-EA14-C654-BE97-A7344EEDFD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723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6E2F-6C1B-AB12-73A9-4F903C3C6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071625A-69C6-40BD-3E84-F1BCFDB93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5" y="114498"/>
            <a:ext cx="9350477" cy="523220"/>
          </a:xfrm>
        </p:spPr>
        <p:txBody>
          <a:bodyPr/>
          <a:lstStyle/>
          <a:p>
            <a:r>
              <a:rPr lang="en-US" sz="2800" dirty="0"/>
              <a:t>Worker Nodes – Container Runtime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82044-1518-B2A9-E145-F9EDF7CC01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Container Runtime</a:t>
            </a:r>
          </a:p>
          <a:p>
            <a:r>
              <a:rPr lang="en-US" dirty="0"/>
              <a:t>Common runtimes:</a:t>
            </a:r>
          </a:p>
          <a:p>
            <a:pPr lvl="1"/>
            <a:r>
              <a:rPr lang="en-US" sz="2400" dirty="0" err="1"/>
              <a:t>containerd</a:t>
            </a:r>
            <a:endParaRPr lang="en-US" sz="2400" dirty="0"/>
          </a:p>
          <a:p>
            <a:pPr lvl="1"/>
            <a:r>
              <a:rPr lang="en-US" sz="2400" dirty="0"/>
              <a:t>CRI-O</a:t>
            </a:r>
          </a:p>
          <a:p>
            <a:pPr lvl="1"/>
            <a:r>
              <a:rPr lang="en-US" sz="2400" dirty="0"/>
              <a:t>Docker (deprecated as default runtime)</a:t>
            </a:r>
          </a:p>
          <a:p>
            <a:pPr lvl="1"/>
            <a:r>
              <a:rPr lang="en-US" sz="2400" dirty="0" err="1"/>
              <a:t>gVisor</a:t>
            </a:r>
            <a:r>
              <a:rPr lang="en-US" sz="2400" dirty="0"/>
              <a:t>, Kata Containers for sandboxed workloads</a:t>
            </a:r>
          </a:p>
          <a:p>
            <a:r>
              <a:rPr lang="en-US" dirty="0"/>
              <a:t>Must implement the </a:t>
            </a:r>
            <a:r>
              <a:rPr lang="en-US" b="1" dirty="0"/>
              <a:t>CRI (Container Runtime Interface)</a:t>
            </a:r>
            <a:r>
              <a:rPr lang="en-US" dirty="0"/>
              <a:t>.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260D16A-A8BD-52BB-7AD7-592ADB38E9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0495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C5E48-152F-20A0-E5E6-9050AC1CF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B05AF44-84B2-01A4-0271-69E8A4F7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5" y="114498"/>
            <a:ext cx="9350477" cy="523220"/>
          </a:xfrm>
        </p:spPr>
        <p:txBody>
          <a:bodyPr/>
          <a:lstStyle/>
          <a:p>
            <a:r>
              <a:rPr lang="en-US" sz="2800" dirty="0"/>
              <a:t>Worker Nodes – Kube-Proxy</a:t>
            </a:r>
            <a:endParaRPr lang="en-US" altLang="en-US" sz="2600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14D4-EE99-FDEA-209B-7A88D1250E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64022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Kube-Proxy</a:t>
            </a:r>
          </a:p>
          <a:p>
            <a:r>
              <a:rPr lang="en-US" dirty="0"/>
              <a:t>Networking component.</a:t>
            </a:r>
          </a:p>
          <a:p>
            <a:r>
              <a:rPr lang="en-US" dirty="0"/>
              <a:t>Functions:</a:t>
            </a:r>
          </a:p>
          <a:p>
            <a:pPr lvl="1"/>
            <a:r>
              <a:rPr lang="en-US" sz="2400" dirty="0"/>
              <a:t>Implements </a:t>
            </a:r>
            <a:r>
              <a:rPr lang="en-US" sz="2400" b="1" dirty="0"/>
              <a:t>Service</a:t>
            </a:r>
            <a:r>
              <a:rPr lang="en-US" sz="2400" dirty="0"/>
              <a:t> abstraction</a:t>
            </a:r>
          </a:p>
          <a:p>
            <a:pPr lvl="1"/>
            <a:r>
              <a:rPr lang="en-US" sz="2400" dirty="0"/>
              <a:t>Automatically manages iptables or IPVS rules</a:t>
            </a:r>
          </a:p>
          <a:p>
            <a:pPr lvl="1"/>
            <a:r>
              <a:rPr lang="en-US" sz="2400" dirty="0"/>
              <a:t>Provides cluster-wide service discovery and load balancing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39788D0A-D8C1-4FAE-E051-4103FE83FC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476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B9DBE-CBEB-B66B-4974-02D1D338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1D2F2-2DE2-6C84-A187-5EA17B1DEE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3024188"/>
            <a:ext cx="8639175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8 – DevOps practices</a:t>
            </a:r>
            <a:endParaRPr lang="en-US" dirty="0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CA25403C-4579-5A49-8C03-C6C9341E70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3B704-604D-457A-B723-EE6C2CFBF4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7186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FEF0C-5D93-FD5C-F3E8-8E6FA376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1B49262-07EF-1215-6EB6-85731394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DevOps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69E1-1690-0AA3-BA30-6C1FE025D5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93521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is a set of </a:t>
            </a:r>
            <a:r>
              <a:rPr lang="en-US" b="1" dirty="0"/>
              <a:t>cultural principles + practices + tools</a:t>
            </a:r>
            <a:r>
              <a:rPr lang="en-US" dirty="0"/>
              <a:t> that improve collaboration between development and operations teams.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Core DevOps Practices:</a:t>
            </a:r>
          </a:p>
          <a:p>
            <a:r>
              <a:rPr lang="en-US" dirty="0"/>
              <a:t>CI/CD automation</a:t>
            </a:r>
          </a:p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  <a:p>
            <a:r>
              <a:rPr lang="en-US" dirty="0"/>
              <a:t>Monitoring &amp; logging</a:t>
            </a:r>
          </a:p>
          <a:p>
            <a:r>
              <a:rPr lang="en-US" dirty="0"/>
              <a:t>Version control (</a:t>
            </a:r>
            <a:r>
              <a:rPr lang="en-US" dirty="0" err="1"/>
              <a:t>GitOps</a:t>
            </a:r>
            <a:r>
              <a:rPr lang="en-US" dirty="0"/>
              <a:t>)</a:t>
            </a:r>
          </a:p>
          <a:p>
            <a:r>
              <a:rPr lang="en-US" dirty="0"/>
              <a:t>Automated testing</a:t>
            </a:r>
          </a:p>
          <a:p>
            <a:r>
              <a:rPr lang="en-US" dirty="0"/>
              <a:t>Continuous feedback</a:t>
            </a:r>
          </a:p>
          <a:p>
            <a:r>
              <a:rPr lang="en-US" dirty="0"/>
              <a:t>Microservices &amp; containerization</a:t>
            </a:r>
          </a:p>
          <a:p>
            <a:r>
              <a:rPr lang="en-US" dirty="0"/>
              <a:t>Collaboration and shared ownership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95F49D46-91BF-E8C7-4684-A71A95101C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F2B9F-E445-E3E0-2228-1EC1D230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56" y="3215148"/>
            <a:ext cx="4987544" cy="25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38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FEC34-696E-BEE3-BF76-61F2F6C1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438DAE4-D8B8-66F1-297A-ABD71787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DevOps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755B3-F808-C37E-7AF6-3DB74FDD29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93518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Goals:</a:t>
            </a:r>
          </a:p>
          <a:p>
            <a:r>
              <a:rPr lang="en-US" dirty="0"/>
              <a:t>Faster development cycles</a:t>
            </a:r>
          </a:p>
          <a:p>
            <a:r>
              <a:rPr lang="en-US" dirty="0"/>
              <a:t>More reliable releases</a:t>
            </a:r>
          </a:p>
          <a:p>
            <a:r>
              <a:rPr lang="en-US" dirty="0"/>
              <a:t>Improved collaboration</a:t>
            </a:r>
          </a:p>
          <a:p>
            <a:r>
              <a:rPr lang="en-US" dirty="0"/>
              <a:t>High automation</a:t>
            </a:r>
          </a:p>
          <a:p>
            <a:r>
              <a:rPr lang="en-US" dirty="0"/>
              <a:t>Scalability and stability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Popular DevOps Tools:</a:t>
            </a:r>
          </a:p>
          <a:p>
            <a:r>
              <a:rPr lang="en-US" dirty="0"/>
              <a:t>Jenkins, GitLab, GitHub Actions</a:t>
            </a:r>
          </a:p>
          <a:p>
            <a:r>
              <a:rPr lang="en-US" dirty="0"/>
              <a:t>Terraform, Ansible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Prometheus, Grafana</a:t>
            </a:r>
          </a:p>
          <a:p>
            <a:r>
              <a:rPr lang="en-US" dirty="0"/>
              <a:t>Docker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9EF70B17-5235-A59E-4D9B-0BFC8B5DEF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7841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71BE5-231E-1499-7BFD-49EF18EB5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6540A-05D1-3F7C-9F86-AFD1184238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3024188"/>
            <a:ext cx="8639175" cy="947737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9 – Infrastructure as Code (</a:t>
            </a:r>
            <a:r>
              <a:rPr lang="en-US" altLang="en-US" sz="3600" b="1" dirty="0" err="1">
                <a:solidFill>
                  <a:srgbClr val="9D1023"/>
                </a:solidFill>
                <a:ea typeface="ＭＳ Ｐゴシック" panose="020B0600070205080204" pitchFamily="34" charset="-128"/>
              </a:rPr>
              <a:t>IaC</a:t>
            </a:r>
            <a:r>
              <a:rPr lang="en-US" altLang="en-US" sz="3600" b="1" dirty="0">
                <a:solidFill>
                  <a:srgbClr val="9D1023"/>
                </a:solidFill>
                <a:ea typeface="ＭＳ Ｐゴシック" panose="020B0600070205080204" pitchFamily="34" charset="-128"/>
              </a:rPr>
              <a:t>)</a:t>
            </a:r>
            <a:endParaRPr lang="en-US" dirty="0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CAB28E7C-4A7A-B1B1-6F56-F2A0ED7AA3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3B704-604D-457A-B723-EE6C2CFBF45F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6113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657C-559C-4642-6924-4282AA773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D8A57E38-D972-CE26-FD73-303ECDC5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IaC</a:t>
            </a:r>
            <a:r>
              <a:rPr lang="en-US" dirty="0"/>
              <a:t> 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434E5-2166-62DE-FC56-D613495818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b="1" dirty="0"/>
              <a:t>Infrastructure as Code (</a:t>
            </a:r>
            <a:r>
              <a:rPr lang="en-US" b="1" dirty="0" err="1"/>
              <a:t>IaC</a:t>
            </a:r>
            <a:r>
              <a:rPr lang="en-US" b="1" dirty="0"/>
              <a:t>)</a:t>
            </a:r>
            <a:r>
              <a:rPr lang="en-US" dirty="0"/>
              <a:t> is a modern approach to </a:t>
            </a:r>
            <a:r>
              <a:rPr lang="en-US" u="sng" dirty="0"/>
              <a:t>managing and provisioning IT infrastructure </a:t>
            </a:r>
            <a:r>
              <a:rPr lang="en-US" dirty="0"/>
              <a:t>using machine-readable configuration files instead of manual processes.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allows you to </a:t>
            </a:r>
            <a:r>
              <a:rPr lang="en-US" b="1" dirty="0"/>
              <a:t>define, deploy, and update infrastructure (servers, networks, databases, load balancers, etc.) using code</a:t>
            </a:r>
            <a:r>
              <a:rPr lang="en-US" dirty="0"/>
              <a:t>—similar to how software applications are developed.</a:t>
            </a:r>
          </a:p>
          <a:p>
            <a:pPr fontAlgn="ctr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CBA7143-78A1-43D3-A970-3794A08DBAD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760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A5B8-63D0-3A1A-4BCA-5E11D7E85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93AC81D-A0E9-5E9A-9BBB-A7C4ED55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IaC</a:t>
            </a:r>
            <a:r>
              <a:rPr lang="en-US" dirty="0"/>
              <a:t> 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4256CE8-8876-37D2-D72E-F6E562D5FA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1620B3-54EA-8C2C-41E7-857FBE18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5783"/>
            <a:ext cx="9144000" cy="51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792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3EF37-0251-321D-E62C-5992C5053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E520DDE-9A8B-EDE4-D99C-D5A366C2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 err="1"/>
              <a:t>IaC</a:t>
            </a:r>
            <a:r>
              <a:rPr lang="en-US" dirty="0"/>
              <a:t>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3BD38-D986-FACA-FA93-B5CB46BE9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993519"/>
            <a:ext cx="8639175" cy="36591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A. Declarative (WHAT to provision)</a:t>
            </a:r>
          </a:p>
          <a:p>
            <a:pPr marL="0" indent="0">
              <a:buNone/>
            </a:pPr>
            <a:r>
              <a:rPr lang="en-US" dirty="0"/>
              <a:t>You specify the desired final state. The tool figures out how to reach that state.</a:t>
            </a:r>
          </a:p>
          <a:p>
            <a:r>
              <a:rPr lang="en-US" b="1" dirty="0"/>
              <a:t>Terraform</a:t>
            </a:r>
            <a:endParaRPr lang="en-US" dirty="0"/>
          </a:p>
          <a:p>
            <a:r>
              <a:rPr lang="en-US" b="1" dirty="0"/>
              <a:t>AWS CloudFormation</a:t>
            </a:r>
            <a:endParaRPr lang="en-US" dirty="0"/>
          </a:p>
          <a:p>
            <a:r>
              <a:rPr lang="en-US" b="1" dirty="0"/>
              <a:t>Azure ARM/Bicep</a:t>
            </a:r>
            <a:endParaRPr lang="en-US" dirty="0"/>
          </a:p>
          <a:p>
            <a:r>
              <a:rPr lang="en-US" b="1" dirty="0"/>
              <a:t>Kubernetes YAML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B. Imperative (HOW to provision)</a:t>
            </a:r>
          </a:p>
          <a:p>
            <a:pPr marL="0" indent="0">
              <a:buNone/>
            </a:pPr>
            <a:r>
              <a:rPr lang="en-US" dirty="0"/>
              <a:t>You define step-by-step instructions.</a:t>
            </a:r>
          </a:p>
          <a:p>
            <a:r>
              <a:rPr lang="en-US" b="1" dirty="0"/>
              <a:t>Ansible</a:t>
            </a:r>
            <a:endParaRPr lang="en-US" dirty="0"/>
          </a:p>
          <a:p>
            <a:r>
              <a:rPr lang="en-US" b="1" dirty="0"/>
              <a:t>Puppet</a:t>
            </a:r>
            <a:endParaRPr lang="en-US" dirty="0"/>
          </a:p>
          <a:p>
            <a:r>
              <a:rPr lang="en-US" b="1" dirty="0"/>
              <a:t>Chef</a:t>
            </a: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0C46880B-2CFA-0079-D57C-8DF72ACF981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566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22BB-7937-95E8-6096-B6FD0D0D1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4D38AA7-0169-879C-7BEA-6F88754A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2441"/>
            <a:ext cx="8639175" cy="646331"/>
          </a:xfrm>
        </p:spPr>
        <p:txBody>
          <a:bodyPr/>
          <a:lstStyle/>
          <a:p>
            <a:r>
              <a:rPr lang="en-US" dirty="0" err="1"/>
              <a:t>IaC</a:t>
            </a:r>
            <a:r>
              <a:rPr lang="en-US" dirty="0"/>
              <a:t>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0105-1AF6-F7AD-6A7E-7F070D45A2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599" y="1082009"/>
            <a:ext cx="8639175" cy="3659187"/>
          </a:xfrm>
        </p:spPr>
        <p:txBody>
          <a:bodyPr/>
          <a:lstStyle/>
          <a:p>
            <a:r>
              <a:rPr lang="en-US" dirty="0"/>
              <a:t>Write configuration code</a:t>
            </a:r>
          </a:p>
          <a:p>
            <a:r>
              <a:rPr lang="en-US" dirty="0"/>
              <a:t>Validate &amp; test</a:t>
            </a:r>
          </a:p>
          <a:p>
            <a:r>
              <a:rPr lang="en-US" dirty="0"/>
              <a:t>Commit to version control (Git)</a:t>
            </a:r>
          </a:p>
          <a:p>
            <a:r>
              <a:rPr lang="en-US" dirty="0"/>
              <a:t>Run provisioning (Terraform apply, ansible-playbook…)</a:t>
            </a:r>
          </a:p>
          <a:p>
            <a:r>
              <a:rPr lang="en-US" dirty="0"/>
              <a:t>Cloud provider creates the resources</a:t>
            </a:r>
          </a:p>
          <a:p>
            <a:r>
              <a:rPr lang="en-US" dirty="0"/>
              <a:t>CI/CD pipelines handle updates and deployments</a:t>
            </a:r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DE336F20-2170-9EC0-4912-271F0B06AC7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CB52C2-3224-4121-85DA-5B4AB68CE114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75201"/>
      </p:ext>
    </p:extLst>
  </p:cSld>
  <p:clrMapOvr>
    <a:masterClrMapping/>
  </p:clrMapOvr>
</p:sld>
</file>

<file path=ppt/theme/theme1.xml><?xml version="1.0" encoding="utf-8"?>
<a:theme xmlns:a="http://schemas.openxmlformats.org/drawingml/2006/main" name="2_architecture slides ">
  <a:themeElements>
    <a:clrScheme name="Custom 2">
      <a:dk1>
        <a:sysClr val="windowText" lastClr="000000"/>
      </a:dk1>
      <a:lt1>
        <a:sysClr val="window" lastClr="FFFFFF"/>
      </a:lt1>
      <a:dk2>
        <a:srgbClr val="D1162E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4275</Words>
  <Application>Microsoft Office PowerPoint</Application>
  <PresentationFormat>On-screen Show (4:3)</PresentationFormat>
  <Paragraphs>767</Paragraphs>
  <Slides>106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ＭＳ Ｐゴシック</vt:lpstr>
      <vt:lpstr>Aptos</vt:lpstr>
      <vt:lpstr>Arial</vt:lpstr>
      <vt:lpstr>Calibri</vt:lpstr>
      <vt:lpstr>Tahoma</vt:lpstr>
      <vt:lpstr>Times New Roman</vt:lpstr>
      <vt:lpstr>Wingdings</vt:lpstr>
      <vt:lpstr>2_architecture slides </vt:lpstr>
      <vt:lpstr>PowerPoint Presentation</vt:lpstr>
      <vt:lpstr>Course Grading</vt:lpstr>
      <vt:lpstr>Course Contents</vt:lpstr>
      <vt:lpstr>PowerPoint Presentation</vt:lpstr>
      <vt:lpstr>Content</vt:lpstr>
      <vt:lpstr>Introduction</vt:lpstr>
      <vt:lpstr>Cloud Native Definition</vt:lpstr>
      <vt:lpstr>Cloud Native Definition</vt:lpstr>
      <vt:lpstr>Cloud Native – Real examples</vt:lpstr>
      <vt:lpstr>Problems with Traditional approach</vt:lpstr>
      <vt:lpstr>1. Monolithic Architecture</vt:lpstr>
      <vt:lpstr>2. Slow Deployment &amp; Release Cycles</vt:lpstr>
      <vt:lpstr>3. Limited Scalability</vt:lpstr>
      <vt:lpstr>4. Environment Inconsistency</vt:lpstr>
      <vt:lpstr>5. Poor Resilience</vt:lpstr>
      <vt:lpstr>6. Manual Infrastructure Management</vt:lpstr>
      <vt:lpstr>7. High Costs</vt:lpstr>
      <vt:lpstr>Cloud Native – Core Characteristics</vt:lpstr>
      <vt:lpstr>Cloud Native – Core Characteristics</vt:lpstr>
      <vt:lpstr>Cloud Native Technologies</vt:lpstr>
      <vt:lpstr>Architectural Flow – Layers</vt:lpstr>
      <vt:lpstr>Architectural Flow – Execution Environment</vt:lpstr>
      <vt:lpstr>Architectural Flow – Platform &amp; Automation </vt:lpstr>
      <vt:lpstr>PowerPoint Presentation</vt:lpstr>
      <vt:lpstr>What Are Microservices?</vt:lpstr>
      <vt:lpstr>Monolithic Architecture</vt:lpstr>
      <vt:lpstr>Disadvantages of Monolithic Architecture</vt:lpstr>
      <vt:lpstr>Disadvantages of Monolithic Architecture</vt:lpstr>
      <vt:lpstr>Microservices: Breaking down</vt:lpstr>
      <vt:lpstr>Microservices: Breaking down</vt:lpstr>
      <vt:lpstr>Microservices: Breaking down</vt:lpstr>
      <vt:lpstr>Q1: How to break down the application?</vt:lpstr>
      <vt:lpstr>Q2: How big or small they should be? Q3: How many microservices?</vt:lpstr>
      <vt:lpstr>Q4: What code goes where?  (Loosely coupled)</vt:lpstr>
      <vt:lpstr>Q5: How do they communicate?</vt:lpstr>
      <vt:lpstr>Q5: How do they communicate?</vt:lpstr>
      <vt:lpstr>Advantaged of Microservices</vt:lpstr>
      <vt:lpstr>Disadvantaged of Microservices</vt:lpstr>
      <vt:lpstr>PowerPoint Presentation</vt:lpstr>
      <vt:lpstr>Serverless computing</vt:lpstr>
      <vt:lpstr>Serverless computing</vt:lpstr>
      <vt:lpstr>Serverless – FaaS, BaaS</vt:lpstr>
      <vt:lpstr>Serverless computing – Key Features</vt:lpstr>
      <vt:lpstr>Serverless computing – Key Features</vt:lpstr>
      <vt:lpstr>Serverless – Disadvantages</vt:lpstr>
      <vt:lpstr>Serverless – Architecture Components</vt:lpstr>
      <vt:lpstr>Serverless – Services</vt:lpstr>
      <vt:lpstr>Serverless – Services</vt:lpstr>
      <vt:lpstr>Serverless computing – AWS Lambda</vt:lpstr>
      <vt:lpstr>Serverless computing – AWS Lambda</vt:lpstr>
      <vt:lpstr>Serverless computing – Azure Functions</vt:lpstr>
      <vt:lpstr>Serverless computing – Azure Functions</vt:lpstr>
      <vt:lpstr>PowerPoint Presentation</vt:lpstr>
      <vt:lpstr>API Gateways</vt:lpstr>
      <vt:lpstr>API Gateways</vt:lpstr>
      <vt:lpstr>API Gateways</vt:lpstr>
      <vt:lpstr>API Gateways</vt:lpstr>
      <vt:lpstr>Route and invoke the correct Lambda</vt:lpstr>
      <vt:lpstr>Key Features of an API Gateway</vt:lpstr>
      <vt:lpstr>Key Features of an API Gateway</vt:lpstr>
      <vt:lpstr>Benefits of Using an API Gateway</vt:lpstr>
      <vt:lpstr>Common API Gateway Patterns</vt:lpstr>
      <vt:lpstr>Common API Gateway Patterns</vt:lpstr>
      <vt:lpstr>Challenges</vt:lpstr>
      <vt:lpstr>PowerPoint Presentation</vt:lpstr>
      <vt:lpstr>Service Mesh</vt:lpstr>
      <vt:lpstr>Service Mesh</vt:lpstr>
      <vt:lpstr>Service Mesh – Examples</vt:lpstr>
      <vt:lpstr>PowerPoint Presentation</vt:lpstr>
      <vt:lpstr>Cloud-native Database</vt:lpstr>
      <vt:lpstr>Cloud-native Database – Characteristics</vt:lpstr>
      <vt:lpstr>Cloud-native Database – Types</vt:lpstr>
      <vt:lpstr>PowerPoint Presentation</vt:lpstr>
      <vt:lpstr>Containers</vt:lpstr>
      <vt:lpstr>PowerPoint Presentation</vt:lpstr>
      <vt:lpstr>Orchestration (Kubernetes)</vt:lpstr>
      <vt:lpstr>Orchestration (Kubernetes)</vt:lpstr>
      <vt:lpstr>Application Deployment Evolution</vt:lpstr>
      <vt:lpstr>Core Responsibilities of Kubernetes as an Orchestrator</vt:lpstr>
      <vt:lpstr>Core Responsibilities of Kubernetes as an Orchestrator</vt:lpstr>
      <vt:lpstr>Core Responsibilities of Kubernetes as an Orchestrator</vt:lpstr>
      <vt:lpstr>Kubernetes Components</vt:lpstr>
      <vt:lpstr>Control Plane – etcd</vt:lpstr>
      <vt:lpstr>Control Plane – Kube-API</vt:lpstr>
      <vt:lpstr>Control Plane – Kube Controller Manager</vt:lpstr>
      <vt:lpstr>Control Plane – Cloud Controller Manager</vt:lpstr>
      <vt:lpstr>Control Plane – Scheduler</vt:lpstr>
      <vt:lpstr>Worker Nodes – Pod</vt:lpstr>
      <vt:lpstr>Worker Nodes – Kubelet</vt:lpstr>
      <vt:lpstr>Worker Nodes – Container Runtime</vt:lpstr>
      <vt:lpstr>Worker Nodes – Kube-Proxy</vt:lpstr>
      <vt:lpstr>PowerPoint Presentation</vt:lpstr>
      <vt:lpstr>DevOps practices</vt:lpstr>
      <vt:lpstr>DevOps practices</vt:lpstr>
      <vt:lpstr>PowerPoint Presentation</vt:lpstr>
      <vt:lpstr>What is IaC ?</vt:lpstr>
      <vt:lpstr>What is IaC ?</vt:lpstr>
      <vt:lpstr>IaC Approaches</vt:lpstr>
      <vt:lpstr>IaC Workflow</vt:lpstr>
      <vt:lpstr>Simple Example (Terraform)</vt:lpstr>
      <vt:lpstr>Benefits of IaC</vt:lpstr>
      <vt:lpstr>Benefits of IaC</vt:lpstr>
      <vt:lpstr>PowerPoint Presentation</vt:lpstr>
      <vt:lpstr>CI/CD</vt:lpstr>
      <vt:lpstr>CI/CD</vt:lpstr>
      <vt:lpstr>CI/CD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Technologies &amp; Architectures</dc:title>
  <dc:subject/>
  <dc:creator>MS</dc:creator>
  <cp:keywords/>
  <dc:description>generated using python-pptx</dc:description>
  <cp:lastModifiedBy>mohamad hamze</cp:lastModifiedBy>
  <cp:revision>87</cp:revision>
  <dcterms:created xsi:type="dcterms:W3CDTF">2013-01-27T09:14:16Z</dcterms:created>
  <dcterms:modified xsi:type="dcterms:W3CDTF">2025-12-02T16:19:29Z</dcterms:modified>
  <cp:category/>
</cp:coreProperties>
</file>